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5"/>
  </p:notesMasterIdLst>
  <p:handoutMasterIdLst>
    <p:handoutMasterId r:id="rId36"/>
  </p:handoutMasterIdLst>
  <p:sldIdLst>
    <p:sldId id="256" r:id="rId2"/>
    <p:sldId id="297" r:id="rId3"/>
    <p:sldId id="257" r:id="rId4"/>
    <p:sldId id="289" r:id="rId5"/>
    <p:sldId id="292" r:id="rId6"/>
    <p:sldId id="260" r:id="rId7"/>
    <p:sldId id="259" r:id="rId8"/>
    <p:sldId id="293" r:id="rId9"/>
    <p:sldId id="279" r:id="rId10"/>
    <p:sldId id="280" r:id="rId11"/>
    <p:sldId id="294" r:id="rId12"/>
    <p:sldId id="296" r:id="rId13"/>
    <p:sldId id="270" r:id="rId14"/>
    <p:sldId id="281" r:id="rId15"/>
    <p:sldId id="283" r:id="rId16"/>
    <p:sldId id="285" r:id="rId17"/>
    <p:sldId id="287" r:id="rId18"/>
    <p:sldId id="272" r:id="rId19"/>
    <p:sldId id="273" r:id="rId20"/>
    <p:sldId id="274" r:id="rId21"/>
    <p:sldId id="288" r:id="rId22"/>
    <p:sldId id="275" r:id="rId23"/>
    <p:sldId id="276" r:id="rId24"/>
    <p:sldId id="277" r:id="rId25"/>
    <p:sldId id="262" r:id="rId26"/>
    <p:sldId id="298" r:id="rId27"/>
    <p:sldId id="300" r:id="rId28"/>
    <p:sldId id="263" r:id="rId29"/>
    <p:sldId id="291" r:id="rId30"/>
    <p:sldId id="264" r:id="rId31"/>
    <p:sldId id="265" r:id="rId32"/>
    <p:sldId id="295" r:id="rId33"/>
    <p:sldId id="299"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295"/>
    <a:srgbClr val="424242"/>
    <a:srgbClr val="C72A15"/>
    <a:srgbClr val="301998"/>
    <a:srgbClr val="E1B4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0808" autoAdjust="0"/>
  </p:normalViewPr>
  <p:slideViewPr>
    <p:cSldViewPr snapToGrid="0" snapToObjects="1">
      <p:cViewPr>
        <p:scale>
          <a:sx n="125" d="100"/>
          <a:sy n="125" d="100"/>
        </p:scale>
        <p:origin x="-408" y="-72"/>
      </p:cViewPr>
      <p:guideLst>
        <p:guide orient="horz" pos="1618"/>
        <p:guide pos="28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8C07C7-EAF7-1B43-88BB-DE8CD023D3B3}" type="datetimeFigureOut">
              <a:rPr lang="en-US" smtClean="0"/>
              <a:t>07/06/2014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4F4919-D124-6F42-AF9D-C8059658E7CC}" type="slidenum">
              <a:rPr lang="en-US" smtClean="0"/>
              <a:t>‹#›</a:t>
            </a:fld>
            <a:endParaRPr lang="en-US"/>
          </a:p>
        </p:txBody>
      </p:sp>
    </p:spTree>
    <p:extLst>
      <p:ext uri="{BB962C8B-B14F-4D97-AF65-F5344CB8AC3E}">
        <p14:creationId xmlns:p14="http://schemas.microsoft.com/office/powerpoint/2010/main" val="24137590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C485F-2426-ED47-93A9-10C429F67474}" type="datetimeFigureOut">
              <a:rPr lang="en-US" smtClean="0"/>
              <a:t>07/06/2014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A9678-E73F-A341-9028-016A1E998F58}" type="slidenum">
              <a:rPr lang="en-US" smtClean="0"/>
              <a:t>‹#›</a:t>
            </a:fld>
            <a:endParaRPr lang="en-US"/>
          </a:p>
        </p:txBody>
      </p:sp>
    </p:spTree>
    <p:extLst>
      <p:ext uri="{BB962C8B-B14F-4D97-AF65-F5344CB8AC3E}">
        <p14:creationId xmlns:p14="http://schemas.microsoft.com/office/powerpoint/2010/main" val="23171160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800" kern="1200" dirty="0" smtClean="0">
                <a:solidFill>
                  <a:schemeClr val="tx1"/>
                </a:solidFill>
                <a:effectLst/>
                <a:latin typeface="+mn-lt"/>
                <a:ea typeface="+mn-ea"/>
                <a:cs typeface="+mn-cs"/>
              </a:rPr>
              <a:t>has been around for about as long as XML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800" kern="1200" dirty="0" smtClean="0">
                <a:solidFill>
                  <a:schemeClr val="tx1"/>
                </a:solidFill>
                <a:effectLst/>
                <a:latin typeface="+mn-lt"/>
                <a:ea typeface="+mn-ea"/>
                <a:cs typeface="+mn-cs"/>
              </a:rPr>
              <a:t>custom validation</a:t>
            </a:r>
            <a:endParaRPr lang="en-US" sz="18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natural choice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great care, in XSLT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ISO standard, SVRL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sz="1800" dirty="0" smtClean="0"/>
          </a:p>
          <a:p>
            <a:pPr marL="171450" indent="-171450">
              <a:buFont typeface="Arial"/>
              <a:buChar char="•"/>
            </a:pPr>
            <a:endParaRPr lang="en-US" sz="1800" dirty="0"/>
          </a:p>
        </p:txBody>
      </p:sp>
      <p:sp>
        <p:nvSpPr>
          <p:cNvPr id="4" name="Slide Number Placeholder 3"/>
          <p:cNvSpPr>
            <a:spLocks noGrp="1"/>
          </p:cNvSpPr>
          <p:nvPr>
            <p:ph type="sldNum" sz="quarter" idx="10"/>
          </p:nvPr>
        </p:nvSpPr>
        <p:spPr/>
        <p:txBody>
          <a:bodyPr/>
          <a:lstStyle/>
          <a:p>
            <a:fld id="{C0BA9678-E73F-A341-9028-016A1E998F58}" type="slidenum">
              <a:rPr lang="en-US" smtClean="0"/>
              <a:t>4</a:t>
            </a:fld>
            <a:endParaRPr lang="en-US"/>
          </a:p>
        </p:txBody>
      </p:sp>
    </p:spTree>
    <p:extLst>
      <p:ext uri="{BB962C8B-B14F-4D97-AF65-F5344CB8AC3E}">
        <p14:creationId xmlns:p14="http://schemas.microsoft.com/office/powerpoint/2010/main" val="569679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We define a pattern for the Feed which contains two rules; the first rule’s context is the document’s root and we generate a triple on matching the </a:t>
            </a:r>
            <a:r>
              <a:rPr lang="en-US" sz="1200" kern="1200" dirty="0" err="1" smtClean="0">
                <a:solidFill>
                  <a:schemeClr val="tx1"/>
                </a:solidFill>
                <a:effectLst/>
                <a:latin typeface="+mn-lt"/>
                <a:ea typeface="+mn-ea"/>
                <a:cs typeface="+mn-cs"/>
              </a:rPr>
              <a:t>atom:feed</a:t>
            </a:r>
            <a:r>
              <a:rPr lang="en-US" sz="1200" kern="1200" dirty="0" smtClean="0">
                <a:solidFill>
                  <a:schemeClr val="tx1"/>
                </a:solidFill>
                <a:effectLst/>
                <a:latin typeface="+mn-lt"/>
                <a:ea typeface="+mn-ea"/>
                <a:cs typeface="+mn-cs"/>
              </a:rPr>
              <a:t> element where we map the element to the Feed class of the </a:t>
            </a:r>
            <a:r>
              <a:rPr lang="en-US" sz="1200" kern="1200" dirty="0" err="1" smtClean="0">
                <a:solidFill>
                  <a:schemeClr val="tx1"/>
                </a:solidFill>
                <a:effectLst/>
                <a:latin typeface="+mn-lt"/>
                <a:ea typeface="+mn-ea"/>
                <a:cs typeface="+mn-cs"/>
              </a:rPr>
              <a:t>AtomOwl</a:t>
            </a:r>
            <a:r>
              <a:rPr lang="en-US" sz="1200" kern="1200" dirty="0" smtClean="0">
                <a:solidFill>
                  <a:schemeClr val="tx1"/>
                </a:solidFill>
                <a:effectLst/>
                <a:latin typeface="+mn-lt"/>
                <a:ea typeface="+mn-ea"/>
                <a:cs typeface="+mn-cs"/>
              </a:rPr>
              <a:t> Ontology.</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match attribute takes an </a:t>
            </a:r>
            <a:r>
              <a:rPr lang="en-US" sz="1200" kern="1200" dirty="0" err="1" smtClean="0">
                <a:solidFill>
                  <a:schemeClr val="tx1"/>
                </a:solidFill>
                <a:effectLst/>
                <a:latin typeface="+mn-lt"/>
                <a:ea typeface="+mn-ea"/>
                <a:cs typeface="+mn-cs"/>
              </a:rPr>
              <a:t>XPath</a:t>
            </a:r>
            <a:r>
              <a:rPr lang="en-US" sz="1200" kern="1200" dirty="0" smtClean="0">
                <a:solidFill>
                  <a:schemeClr val="tx1"/>
                </a:solidFill>
                <a:effectLst/>
                <a:latin typeface="+mn-lt"/>
                <a:ea typeface="+mn-ea"/>
                <a:cs typeface="+mn-cs"/>
              </a:rPr>
              <a:t> expression who's context is that of the containing rule.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grammar for the triples is taken directly from the </a:t>
            </a:r>
            <a:r>
              <a:rPr lang="en-US" sz="1200" kern="1200" dirty="0" err="1" smtClean="0">
                <a:solidFill>
                  <a:schemeClr val="tx1"/>
                </a:solidFill>
                <a:effectLst/>
                <a:latin typeface="+mn-lt"/>
                <a:ea typeface="+mn-ea"/>
                <a:cs typeface="+mn-cs"/>
              </a:rPr>
              <a:t>TriX</a:t>
            </a:r>
            <a:r>
              <a:rPr lang="en-US" sz="1200" kern="1200" dirty="0" smtClean="0">
                <a:solidFill>
                  <a:schemeClr val="tx1"/>
                </a:solidFill>
                <a:effectLst/>
                <a:latin typeface="+mn-lt"/>
                <a:ea typeface="+mn-ea"/>
                <a:cs typeface="+mn-cs"/>
              </a:rPr>
              <a:t> RDF representation; the </a:t>
            </a:r>
            <a:r>
              <a:rPr lang="en-US" sz="1200" kern="1200" dirty="0" err="1" smtClean="0">
                <a:solidFill>
                  <a:schemeClr val="tx1"/>
                </a:solidFill>
                <a:effectLst/>
                <a:latin typeface="+mn-lt"/>
                <a:ea typeface="+mn-ea"/>
                <a:cs typeface="+mn-cs"/>
              </a:rPr>
              <a:t>uri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plainLiteral</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typedLiteral</a:t>
            </a:r>
            <a:r>
              <a:rPr lang="en-US" sz="1200" kern="1200" dirty="0" smtClean="0">
                <a:solidFill>
                  <a:schemeClr val="tx1"/>
                </a:solidFill>
                <a:effectLst/>
                <a:latin typeface="+mn-lt"/>
                <a:ea typeface="+mn-ea"/>
                <a:cs typeface="+mn-cs"/>
              </a:rPr>
              <a:t> elements have been extended to accept either a literal string as their value or a select attribute.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14</a:t>
            </a:fld>
            <a:endParaRPr lang="en-US"/>
          </a:p>
        </p:txBody>
      </p:sp>
    </p:spTree>
    <p:extLst>
      <p:ext uri="{BB962C8B-B14F-4D97-AF65-F5344CB8AC3E}">
        <p14:creationId xmlns:p14="http://schemas.microsoft.com/office/powerpoint/2010/main" val="399187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By default, Scissor-lift will generate a simple XML representation of the resulting graph using the </a:t>
            </a:r>
            <a:r>
              <a:rPr lang="en-US" sz="1200" kern="1200" dirty="0" err="1" smtClean="0">
                <a:solidFill>
                  <a:schemeClr val="tx1"/>
                </a:solidFill>
                <a:effectLst/>
                <a:latin typeface="+mn-lt"/>
                <a:ea typeface="+mn-ea"/>
                <a:cs typeface="+mn-cs"/>
              </a:rPr>
              <a:t>TriX</a:t>
            </a:r>
            <a:r>
              <a:rPr lang="en-US" sz="1200" kern="1200" dirty="0" smtClean="0">
                <a:solidFill>
                  <a:schemeClr val="tx1"/>
                </a:solidFill>
                <a:effectLst/>
                <a:latin typeface="+mn-lt"/>
                <a:ea typeface="+mn-ea"/>
                <a:cs typeface="+mn-cs"/>
              </a:rPr>
              <a:t> format, which directly corresponds to the format that we use to express the mapping </a:t>
            </a: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15</a:t>
            </a:fld>
            <a:endParaRPr lang="en-US"/>
          </a:p>
        </p:txBody>
      </p:sp>
    </p:spTree>
    <p:extLst>
      <p:ext uri="{BB962C8B-B14F-4D97-AF65-F5344CB8AC3E}">
        <p14:creationId xmlns:p14="http://schemas.microsoft.com/office/powerpoint/2010/main" val="168572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As the mapping language is an extension of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so its compiler implementation is an extension of the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transforms. ISO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uses a three step compilation process to generate the resulting XSLT transform.</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Scissor-lift adds a 'Translate' step before </a:t>
            </a:r>
            <a:r>
              <a:rPr lang="en-US" sz="1200" kern="1200" dirty="0" err="1" smtClean="0">
                <a:solidFill>
                  <a:schemeClr val="tx1"/>
                </a:solidFill>
                <a:effectLst/>
                <a:latin typeface="+mn-lt"/>
                <a:ea typeface="+mn-ea"/>
                <a:cs typeface="+mn-cs"/>
              </a:rPr>
              <a:t>Schematron's</a:t>
            </a:r>
            <a:r>
              <a:rPr lang="en-US" sz="1200" kern="1200" dirty="0" smtClean="0">
                <a:solidFill>
                  <a:schemeClr val="tx1"/>
                </a:solidFill>
                <a:effectLst/>
                <a:latin typeface="+mn-lt"/>
                <a:ea typeface="+mn-ea"/>
                <a:cs typeface="+mn-cs"/>
              </a:rPr>
              <a:t> Include step.</a:t>
            </a:r>
            <a:endParaRPr lang="en-US" dirty="0" smtClean="0"/>
          </a:p>
        </p:txBody>
      </p:sp>
      <p:sp>
        <p:nvSpPr>
          <p:cNvPr id="4" name="Slide Number Placeholder 3"/>
          <p:cNvSpPr>
            <a:spLocks noGrp="1"/>
          </p:cNvSpPr>
          <p:nvPr>
            <p:ph type="sldNum" sz="quarter" idx="10"/>
          </p:nvPr>
        </p:nvSpPr>
        <p:spPr/>
        <p:txBody>
          <a:bodyPr/>
          <a:lstStyle/>
          <a:p>
            <a:fld id="{C0BA9678-E73F-A341-9028-016A1E998F58}" type="slidenum">
              <a:rPr lang="en-US" smtClean="0"/>
              <a:t>16</a:t>
            </a:fld>
            <a:endParaRPr lang="en-US"/>
          </a:p>
        </p:txBody>
      </p:sp>
    </p:spTree>
    <p:extLst>
      <p:ext uri="{BB962C8B-B14F-4D97-AF65-F5344CB8AC3E}">
        <p14:creationId xmlns:p14="http://schemas.microsoft.com/office/powerpoint/2010/main" val="3666794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children of the </a:t>
            </a:r>
            <a:r>
              <a:rPr lang="en-US" sz="1200" kern="1200" dirty="0" err="1" smtClean="0">
                <a:solidFill>
                  <a:schemeClr val="tx1"/>
                </a:solidFill>
                <a:effectLst/>
                <a:latin typeface="+mn-lt"/>
                <a:ea typeface="+mn-ea"/>
                <a:cs typeface="+mn-cs"/>
              </a:rPr>
              <a:t>iso:reprot</a:t>
            </a:r>
            <a:r>
              <a:rPr lang="en-US" sz="1200" kern="1200" dirty="0" smtClean="0">
                <a:solidFill>
                  <a:schemeClr val="tx1"/>
                </a:solidFill>
                <a:effectLst/>
                <a:latin typeface="+mn-lt"/>
                <a:ea typeface="+mn-ea"/>
                <a:cs typeface="+mn-cs"/>
              </a:rPr>
              <a:t> element are not in the ISO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namespace so are not touched by </a:t>
            </a:r>
            <a:r>
              <a:rPr lang="en-US" sz="1200" kern="1200" dirty="0" err="1" smtClean="0">
                <a:solidFill>
                  <a:schemeClr val="tx1"/>
                </a:solidFill>
                <a:effectLst/>
                <a:latin typeface="+mn-lt"/>
                <a:ea typeface="+mn-ea"/>
                <a:cs typeface="+mn-cs"/>
              </a:rPr>
              <a:t>Schematron's</a:t>
            </a:r>
            <a:r>
              <a:rPr lang="en-US" sz="1200" kern="1200" dirty="0" smtClean="0">
                <a:solidFill>
                  <a:schemeClr val="tx1"/>
                </a:solidFill>
                <a:effectLst/>
                <a:latin typeface="+mn-lt"/>
                <a:ea typeface="+mn-ea"/>
                <a:cs typeface="+mn-cs"/>
              </a:rPr>
              <a:t> Include and Expand transforms but are processed, as we will see later, by the extensions to the Compile transform.</a:t>
            </a:r>
            <a:endParaRPr lang="en-US" dirty="0" smtClean="0"/>
          </a:p>
        </p:txBody>
      </p:sp>
      <p:sp>
        <p:nvSpPr>
          <p:cNvPr id="4" name="Slide Number Placeholder 3"/>
          <p:cNvSpPr>
            <a:spLocks noGrp="1"/>
          </p:cNvSpPr>
          <p:nvPr>
            <p:ph type="sldNum" sz="quarter" idx="10"/>
          </p:nvPr>
        </p:nvSpPr>
        <p:spPr/>
        <p:txBody>
          <a:bodyPr/>
          <a:lstStyle/>
          <a:p>
            <a:fld id="{C0BA9678-E73F-A341-9028-016A1E998F58}" type="slidenum">
              <a:rPr lang="en-US" smtClean="0"/>
              <a:t>17</a:t>
            </a:fld>
            <a:endParaRPr lang="en-US"/>
          </a:p>
        </p:txBody>
      </p:sp>
    </p:spTree>
    <p:extLst>
      <p:ext uri="{BB962C8B-B14F-4D97-AF65-F5344CB8AC3E}">
        <p14:creationId xmlns:p14="http://schemas.microsoft.com/office/powerpoint/2010/main" val="917019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take a look at the more advanced features of Scissor-lift</a:t>
            </a: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18</a:t>
            </a:fld>
            <a:endParaRPr lang="en-US"/>
          </a:p>
        </p:txBody>
      </p:sp>
    </p:spTree>
    <p:extLst>
      <p:ext uri="{BB962C8B-B14F-4D97-AF65-F5344CB8AC3E}">
        <p14:creationId xmlns:p14="http://schemas.microsoft.com/office/powerpoint/2010/main" val="3357576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useful feature that was copied from WADL, but is a standard in its own right, are URI templates.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Rather than </a:t>
            </a:r>
            <a:r>
              <a:rPr lang="en-US" sz="1200" kern="1200" dirty="0" err="1" smtClean="0">
                <a:solidFill>
                  <a:schemeClr val="tx1"/>
                </a:solidFill>
                <a:effectLst/>
                <a:latin typeface="+mn-lt"/>
                <a:ea typeface="+mn-ea"/>
                <a:cs typeface="+mn-cs"/>
              </a:rPr>
              <a:t>concat-ing</a:t>
            </a:r>
            <a:r>
              <a:rPr lang="en-US" sz="1200" kern="1200" dirty="0" smtClean="0">
                <a:solidFill>
                  <a:schemeClr val="tx1"/>
                </a:solidFill>
                <a:effectLst/>
                <a:latin typeface="+mn-lt"/>
                <a:ea typeface="+mn-ea"/>
                <a:cs typeface="+mn-cs"/>
              </a:rPr>
              <a:t> a URI within a select attribute we can make use of the URI Template syntax and parameter declarations to insert values into the URI declared in the template attribute.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URI templates can be used on subject, predicate and object URIs, giving you maximum flexibility in create mappings.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19</a:t>
            </a:fld>
            <a:endParaRPr lang="en-US"/>
          </a:p>
        </p:txBody>
      </p:sp>
    </p:spTree>
    <p:extLst>
      <p:ext uri="{BB962C8B-B14F-4D97-AF65-F5344CB8AC3E}">
        <p14:creationId xmlns:p14="http://schemas.microsoft.com/office/powerpoint/2010/main" val="3717794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Another feature that has been re-used from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is the Abstract Patterns and Rules.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'required' pattern is defined as abstract and its definition is used where a real pattern identifies itself 'is-a' instance of the 'required' pattern. </a:t>
            </a: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20</a:t>
            </a:fld>
            <a:endParaRPr lang="en-US"/>
          </a:p>
        </p:txBody>
      </p:sp>
    </p:spTree>
    <p:extLst>
      <p:ext uri="{BB962C8B-B14F-4D97-AF65-F5344CB8AC3E}">
        <p14:creationId xmlns:p14="http://schemas.microsoft.com/office/powerpoint/2010/main" val="664040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more complex mapping used to convert an Atom link element into its corresponding triples can be defined as an abstract rule.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Here the abstract rule is defined in the same way as the abstract pattern but is used where a rule declares that it 'extends' the abstract rule. </a:t>
            </a:r>
            <a:endParaRPr lang="en-US" dirty="0" smtClean="0"/>
          </a:p>
        </p:txBody>
      </p:sp>
      <p:sp>
        <p:nvSpPr>
          <p:cNvPr id="4" name="Slide Number Placeholder 3"/>
          <p:cNvSpPr>
            <a:spLocks noGrp="1"/>
          </p:cNvSpPr>
          <p:nvPr>
            <p:ph type="sldNum" sz="quarter" idx="10"/>
          </p:nvPr>
        </p:nvSpPr>
        <p:spPr/>
        <p:txBody>
          <a:bodyPr/>
          <a:lstStyle/>
          <a:p>
            <a:fld id="{C0BA9678-E73F-A341-9028-016A1E998F58}" type="slidenum">
              <a:rPr lang="en-US" smtClean="0"/>
              <a:t>21</a:t>
            </a:fld>
            <a:endParaRPr lang="en-US"/>
          </a:p>
        </p:txBody>
      </p:sp>
    </p:spTree>
    <p:extLst>
      <p:ext uri="{BB962C8B-B14F-4D97-AF65-F5344CB8AC3E}">
        <p14:creationId xmlns:p14="http://schemas.microsoft.com/office/powerpoint/2010/main" val="2881110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atom:link</a:t>
            </a:r>
            <a:r>
              <a:rPr lang="en-US" sz="1200" kern="1200" dirty="0" smtClean="0">
                <a:solidFill>
                  <a:schemeClr val="tx1"/>
                </a:solidFill>
                <a:effectLst/>
                <a:latin typeface="+mn-lt"/>
                <a:ea typeface="+mn-ea"/>
                <a:cs typeface="+mn-cs"/>
              </a:rPr>
              <a:t> element has attributes we also need to capture in the mapping, and although the link element is implicitly related to the feed by being a child of that feed we need to express that explicitly in RDF.</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link has no specific ID (an anonymous resource) so we use the concept of a Blank Node (</a:t>
            </a:r>
            <a:r>
              <a:rPr lang="en-US" sz="1200" kern="1200" dirty="0" err="1" smtClean="0">
                <a:solidFill>
                  <a:schemeClr val="tx1"/>
                </a:solidFill>
                <a:effectLst/>
                <a:latin typeface="+mn-lt"/>
                <a:ea typeface="+mn-ea"/>
                <a:cs typeface="+mn-cs"/>
              </a:rPr>
              <a:t>BNode</a:t>
            </a:r>
            <a:r>
              <a:rPr lang="en-US" sz="1200" kern="1200" dirty="0" smtClean="0">
                <a:solidFill>
                  <a:schemeClr val="tx1"/>
                </a:solidFill>
                <a:effectLst/>
                <a:latin typeface="+mn-lt"/>
                <a:ea typeface="+mn-ea"/>
                <a:cs typeface="+mn-cs"/>
              </a:rPr>
              <a:t>) to assign a unique identifier to the link that is unique within the scope of the graph.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Scissor-lift provides a select attribute on the id element to define a context for creating the unique ID that can be shared by the respective subject and object URIs.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22</a:t>
            </a:fld>
            <a:endParaRPr lang="en-US"/>
          </a:p>
        </p:txBody>
      </p:sp>
    </p:spTree>
    <p:extLst>
      <p:ext uri="{BB962C8B-B14F-4D97-AF65-F5344CB8AC3E}">
        <p14:creationId xmlns:p14="http://schemas.microsoft.com/office/powerpoint/2010/main" val="2749389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If the source XML documents have an XML Schema associated with them, that is also loaded into MarkLogic, then during the conversion to RDF the transforms make use of </a:t>
            </a:r>
            <a:r>
              <a:rPr lang="en-US" sz="1200" kern="1200" dirty="0" err="1" smtClean="0">
                <a:solidFill>
                  <a:schemeClr val="tx1"/>
                </a:solidFill>
                <a:effectLst/>
                <a:latin typeface="+mn-lt"/>
                <a:ea typeface="+mn-ea"/>
                <a:cs typeface="+mn-cs"/>
              </a:rPr>
              <a:t>MarkLogic's</a:t>
            </a:r>
            <a:r>
              <a:rPr lang="en-US" sz="1200" kern="1200" dirty="0" smtClean="0">
                <a:solidFill>
                  <a:schemeClr val="tx1"/>
                </a:solidFill>
                <a:effectLst/>
                <a:latin typeface="+mn-lt"/>
                <a:ea typeface="+mn-ea"/>
                <a:cs typeface="+mn-cs"/>
              </a:rPr>
              <a:t>, little known, Schema Components API.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You can explicitly set the type of the triple's object using the type attribute on the </a:t>
            </a:r>
            <a:r>
              <a:rPr lang="en-US" sz="1200" kern="1200" dirty="0" err="1" smtClean="0">
                <a:solidFill>
                  <a:schemeClr val="tx1"/>
                </a:solidFill>
                <a:effectLst/>
                <a:latin typeface="+mn-lt"/>
                <a:ea typeface="+mn-ea"/>
                <a:cs typeface="+mn-cs"/>
              </a:rPr>
              <a:t>typedLiteral</a:t>
            </a:r>
            <a:r>
              <a:rPr lang="en-US" sz="1200" kern="1200" dirty="0" smtClean="0">
                <a:solidFill>
                  <a:schemeClr val="tx1"/>
                </a:solidFill>
                <a:effectLst/>
                <a:latin typeface="+mn-lt"/>
                <a:ea typeface="+mn-ea"/>
                <a:cs typeface="+mn-cs"/>
              </a:rPr>
              <a:t> element. However, if you leave this attribute off and, as already mentioned, you have an XML Schema in place, the transform will use the XML type annotations on the source XML to determine the base, Simple Type.</a:t>
            </a: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23</a:t>
            </a:fld>
            <a:endParaRPr lang="en-US"/>
          </a:p>
        </p:txBody>
      </p:sp>
    </p:spTree>
    <p:extLst>
      <p:ext uri="{BB962C8B-B14F-4D97-AF65-F5344CB8AC3E}">
        <p14:creationId xmlns:p14="http://schemas.microsoft.com/office/powerpoint/2010/main" val="1467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We’ll be using the Atom Syndication</a:t>
            </a:r>
            <a:r>
              <a:rPr lang="en-US" sz="1200" kern="1200" baseline="0" dirty="0" smtClean="0">
                <a:solidFill>
                  <a:schemeClr val="tx1"/>
                </a:solidFill>
                <a:effectLst/>
                <a:latin typeface="+mn-lt"/>
                <a:ea typeface="+mn-ea"/>
                <a:cs typeface="+mn-cs"/>
              </a:rPr>
              <a:t> format in these examples</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In the above example we can test for the presence of the root element.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It is this principle that we will use later to help define the contexts for mapping XML nodes to RDF triples. </a:t>
            </a: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5</a:t>
            </a:fld>
            <a:endParaRPr lang="en-US"/>
          </a:p>
        </p:txBody>
      </p:sp>
    </p:spTree>
    <p:extLst>
      <p:ext uri="{BB962C8B-B14F-4D97-AF65-F5344CB8AC3E}">
        <p14:creationId xmlns:p14="http://schemas.microsoft.com/office/powerpoint/2010/main" val="1004239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Scissor-lift makes use of </a:t>
            </a:r>
            <a:r>
              <a:rPr lang="en-US" sz="1200" kern="1200" dirty="0" err="1" smtClean="0">
                <a:solidFill>
                  <a:schemeClr val="tx1"/>
                </a:solidFill>
                <a:effectLst/>
                <a:latin typeface="+mn-lt"/>
                <a:ea typeface="+mn-ea"/>
                <a:cs typeface="+mn-cs"/>
              </a:rPr>
              <a:t>Schematron's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iso:report</a:t>
            </a:r>
            <a:r>
              <a:rPr lang="en-US" sz="1200" kern="1200" dirty="0" smtClean="0">
                <a:solidFill>
                  <a:schemeClr val="tx1"/>
                </a:solidFill>
                <a:effectLst/>
                <a:latin typeface="+mn-lt"/>
                <a:ea typeface="+mn-ea"/>
                <a:cs typeface="+mn-cs"/>
              </a:rPr>
              <a:t> instruction to carry the triple annotations into the compilation process. This leaves us free to use </a:t>
            </a:r>
            <a:r>
              <a:rPr lang="en-US" sz="1200" kern="1200" dirty="0" err="1" smtClean="0">
                <a:solidFill>
                  <a:schemeClr val="tx1"/>
                </a:solidFill>
                <a:effectLst/>
                <a:latin typeface="+mn-lt"/>
                <a:ea typeface="+mn-ea"/>
                <a:cs typeface="+mn-cs"/>
              </a:rPr>
              <a:t>Schematron's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iso:assert</a:t>
            </a:r>
            <a:r>
              <a:rPr lang="en-US" sz="1200" kern="1200" dirty="0" smtClean="0">
                <a:solidFill>
                  <a:schemeClr val="tx1"/>
                </a:solidFill>
                <a:effectLst/>
                <a:latin typeface="+mn-lt"/>
                <a:ea typeface="+mn-ea"/>
                <a:cs typeface="+mn-cs"/>
              </a:rPr>
              <a:t> instruction to provide content validation tests that will help us ensure the integrity of the source XML.</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24</a:t>
            </a:fld>
            <a:endParaRPr lang="en-US"/>
          </a:p>
        </p:txBody>
      </p:sp>
    </p:spTree>
    <p:extLst>
      <p:ext uri="{BB962C8B-B14F-4D97-AF65-F5344CB8AC3E}">
        <p14:creationId xmlns:p14="http://schemas.microsoft.com/office/powerpoint/2010/main" val="2590066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reference implementation of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which uses XSLT for the compilation and validation execution, has been written with extension in mind. </a:t>
            </a: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25</a:t>
            </a:fld>
            <a:endParaRPr lang="en-US"/>
          </a:p>
        </p:txBody>
      </p:sp>
    </p:spTree>
    <p:extLst>
      <p:ext uri="{BB962C8B-B14F-4D97-AF65-F5344CB8AC3E}">
        <p14:creationId xmlns:p14="http://schemas.microsoft.com/office/powerpoint/2010/main" val="1704743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p:txBody>
      </p:sp>
      <p:sp>
        <p:nvSpPr>
          <p:cNvPr id="4" name="Slide Number Placeholder 3"/>
          <p:cNvSpPr>
            <a:spLocks noGrp="1"/>
          </p:cNvSpPr>
          <p:nvPr>
            <p:ph type="sldNum" sz="quarter" idx="10"/>
          </p:nvPr>
        </p:nvSpPr>
        <p:spPr/>
        <p:txBody>
          <a:bodyPr/>
          <a:lstStyle/>
          <a:p>
            <a:fld id="{C0BA9678-E73F-A341-9028-016A1E998F58}" type="slidenum">
              <a:rPr lang="en-US" smtClean="0"/>
              <a:t>27</a:t>
            </a:fld>
            <a:endParaRPr lang="en-US"/>
          </a:p>
        </p:txBody>
      </p:sp>
    </p:spTree>
    <p:extLst>
      <p:ext uri="{BB962C8B-B14F-4D97-AF65-F5344CB8AC3E}">
        <p14:creationId xmlns:p14="http://schemas.microsoft.com/office/powerpoint/2010/main" val="3666794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There is another, pre-existing XML to RDF mapping technique that was devised as part of the all- encompassing W3C Web Services work.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The SAWSDL [18] technique uses annotation written into an XML Schema to define the mapping from XML to a target RDF vocabulary. </a:t>
            </a:r>
            <a:endParaRPr lang="en-US" dirty="0" smtClean="0"/>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28</a:t>
            </a:fld>
            <a:endParaRPr lang="en-US"/>
          </a:p>
        </p:txBody>
      </p:sp>
    </p:spTree>
    <p:extLst>
      <p:ext uri="{BB962C8B-B14F-4D97-AF65-F5344CB8AC3E}">
        <p14:creationId xmlns:p14="http://schemas.microsoft.com/office/powerpoint/2010/main" val="437244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Phases would allow you to break the job up into logical</a:t>
            </a:r>
          </a:p>
          <a:p>
            <a:pPr marL="171450" indent="-171450">
              <a:buFont typeface="Arial"/>
              <a:buChar char="•"/>
            </a:pPr>
            <a:r>
              <a:rPr lang="en-US" dirty="0" smtClean="0"/>
              <a:t>Named graphs are supported in </a:t>
            </a:r>
            <a:r>
              <a:rPr lang="en-US" dirty="0" err="1" smtClean="0"/>
              <a:t>TriX</a:t>
            </a:r>
            <a:endParaRPr lang="en-US" dirty="0" smtClean="0"/>
          </a:p>
          <a:p>
            <a:pPr marL="171450" indent="-171450">
              <a:buFont typeface="Arial"/>
              <a:buChar char="•"/>
            </a:pPr>
            <a:r>
              <a:rPr lang="en-US" dirty="0" smtClean="0"/>
              <a:t>There’s a nice trick you can do in </a:t>
            </a:r>
            <a:r>
              <a:rPr lang="en-US" dirty="0" err="1" smtClean="0"/>
              <a:t>XProc</a:t>
            </a:r>
            <a:r>
              <a:rPr lang="en-US" dirty="0" smtClean="0"/>
              <a:t> to validate </a:t>
            </a:r>
            <a:r>
              <a:rPr lang="en-US" dirty="0" err="1" smtClean="0"/>
              <a:t>XPath</a:t>
            </a:r>
            <a:r>
              <a:rPr lang="en-US" dirty="0" smtClean="0"/>
              <a:t> expressions.</a:t>
            </a: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31</a:t>
            </a:fld>
            <a:endParaRPr lang="en-US"/>
          </a:p>
        </p:txBody>
      </p:sp>
    </p:spTree>
    <p:extLst>
      <p:ext uri="{BB962C8B-B14F-4D97-AF65-F5344CB8AC3E}">
        <p14:creationId xmlns:p14="http://schemas.microsoft.com/office/powerpoint/2010/main" val="118022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Takes</a:t>
            </a:r>
            <a:r>
              <a:rPr lang="en-US" baseline="0" dirty="0" smtClean="0"/>
              <a:t> the context expression from the rule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Apply it in the </a:t>
            </a:r>
            <a:r>
              <a:rPr lang="en-US" baseline="0" dirty="0" err="1" smtClean="0"/>
              <a:t>p:delete</a:t>
            </a:r>
            <a:r>
              <a:rPr lang="en-US" baseline="0" dirty="0" smtClean="0"/>
              <a:t> step on dummy XML to get expression parsed and evaluated...</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and Bob’s your uncle!</a:t>
            </a: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32</a:t>
            </a:fld>
            <a:endParaRPr lang="en-US"/>
          </a:p>
        </p:txBody>
      </p:sp>
    </p:spTree>
    <p:extLst>
      <p:ext uri="{BB962C8B-B14F-4D97-AF65-F5344CB8AC3E}">
        <p14:creationId xmlns:p14="http://schemas.microsoft.com/office/powerpoint/2010/main" val="2590066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lot of work has been done to bridge the gap between the RDBMS world and that of the Semantic Web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simplistic direct mapping from table rows and columns to RDF triples - RDB2RDF.</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more thoughtful, and in reality far more practical, one that uses an intermediate mapping language to describe the construction of triples from the table schema.</a:t>
            </a:r>
          </a:p>
          <a:p>
            <a:pPr marL="171450" indent="-171450">
              <a:buFont typeface="Arial"/>
              <a:buChar char="•"/>
            </a:pPr>
            <a:r>
              <a:rPr lang="en-US" sz="1200" kern="1200" dirty="0" smtClean="0">
                <a:solidFill>
                  <a:schemeClr val="tx1"/>
                </a:solidFill>
                <a:effectLst/>
                <a:latin typeface="+mn-lt"/>
                <a:ea typeface="+mn-ea"/>
                <a:cs typeface="+mn-cs"/>
              </a:rPr>
              <a:t>Use these to get the most value out of the SPARQL layer in prototyping the Mapping and then use the mapping to dump the database to RDF</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6</a:t>
            </a:fld>
            <a:endParaRPr lang="en-US"/>
          </a:p>
        </p:txBody>
      </p:sp>
    </p:spTree>
    <p:extLst>
      <p:ext uri="{BB962C8B-B14F-4D97-AF65-F5344CB8AC3E}">
        <p14:creationId xmlns:p14="http://schemas.microsoft.com/office/powerpoint/2010/main" val="2252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aseline="0" dirty="0" smtClean="0"/>
              <a:t>Atom XML</a:t>
            </a:r>
          </a:p>
          <a:p>
            <a:pPr marL="171450" indent="-171450">
              <a:buFont typeface="Arial"/>
              <a:buChar char="•"/>
            </a:pPr>
            <a:r>
              <a:rPr lang="en-US" baseline="0" dirty="0" smtClean="0"/>
              <a:t>to</a:t>
            </a:r>
          </a:p>
          <a:p>
            <a:pPr marL="171450" indent="-171450">
              <a:buFont typeface="Arial"/>
              <a:buChar char="•"/>
            </a:pPr>
            <a:r>
              <a:rPr lang="en-US" baseline="0" dirty="0" err="1" smtClean="0"/>
              <a:t>AtomOWL</a:t>
            </a:r>
            <a:r>
              <a:rPr lang="en-US" baseline="0" dirty="0" smtClean="0"/>
              <a:t> RDF</a:t>
            </a:r>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8</a:t>
            </a:fld>
            <a:endParaRPr lang="en-US"/>
          </a:p>
        </p:txBody>
      </p:sp>
    </p:spTree>
    <p:extLst>
      <p:ext uri="{BB962C8B-B14F-4D97-AF65-F5344CB8AC3E}">
        <p14:creationId xmlns:p14="http://schemas.microsoft.com/office/powerpoint/2010/main" val="530915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schema fragment illustrates how a conventional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report can capture the necessary information to build the subject, predicate and object components of an RDF triple </a:t>
            </a: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9</a:t>
            </a:fld>
            <a:endParaRPr lang="en-US"/>
          </a:p>
        </p:txBody>
      </p:sp>
    </p:spTree>
    <p:extLst>
      <p:ext uri="{BB962C8B-B14F-4D97-AF65-F5344CB8AC3E}">
        <p14:creationId xmlns:p14="http://schemas.microsoft.com/office/powerpoint/2010/main" val="484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Reiterating the point.</a:t>
            </a: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10</a:t>
            </a:fld>
            <a:endParaRPr lang="en-US"/>
          </a:p>
        </p:txBody>
      </p:sp>
    </p:spTree>
    <p:extLst>
      <p:ext uri="{BB962C8B-B14F-4D97-AF65-F5344CB8AC3E}">
        <p14:creationId xmlns:p14="http://schemas.microsoft.com/office/powerpoint/2010/main" val="725572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XML Scissor-lift derives its name from the term 'schema lifting’.</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Scissor-lift uses </a:t>
            </a:r>
            <a:r>
              <a:rPr lang="en-US" sz="1200" kern="1200" dirty="0" err="1" smtClean="0">
                <a:solidFill>
                  <a:schemeClr val="tx1"/>
                </a:solidFill>
                <a:effectLst/>
                <a:latin typeface="+mn-lt"/>
                <a:ea typeface="+mn-ea"/>
                <a:cs typeface="+mn-cs"/>
              </a:rPr>
              <a:t>Schematron</a:t>
            </a:r>
            <a:r>
              <a:rPr lang="en-US" sz="1200" kern="1200" dirty="0" smtClean="0">
                <a:solidFill>
                  <a:schemeClr val="tx1"/>
                </a:solidFill>
                <a:effectLst/>
                <a:latin typeface="+mn-lt"/>
                <a:ea typeface="+mn-ea"/>
                <a:cs typeface="+mn-cs"/>
              </a:rPr>
              <a:t> along with aspects of the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err="1" smtClean="0">
                <a:solidFill>
                  <a:schemeClr val="tx1"/>
                </a:solidFill>
                <a:effectLst/>
                <a:latin typeface="+mn-lt"/>
                <a:ea typeface="+mn-ea"/>
                <a:cs typeface="+mn-cs"/>
              </a:rPr>
              <a:t>XProc</a:t>
            </a:r>
            <a:r>
              <a:rPr lang="en-US" sz="1200" kern="1200" dirty="0" smtClean="0">
                <a:solidFill>
                  <a:schemeClr val="tx1"/>
                </a:solidFill>
                <a:effectLst/>
                <a:latin typeface="+mn-lt"/>
                <a:ea typeface="+mn-ea"/>
                <a:cs typeface="+mn-cs"/>
              </a:rPr>
              <a:t>, URI Templates,, Web Application Description Language (WADL) and the Triples in XML (</a:t>
            </a:r>
            <a:r>
              <a:rPr lang="en-US" sz="1200" kern="1200" dirty="0" err="1" smtClean="0">
                <a:solidFill>
                  <a:schemeClr val="tx1"/>
                </a:solidFill>
                <a:effectLst/>
                <a:latin typeface="+mn-lt"/>
                <a:ea typeface="+mn-ea"/>
                <a:cs typeface="+mn-cs"/>
              </a:rPr>
              <a:t>TriX</a:t>
            </a:r>
            <a:r>
              <a:rPr lang="en-US" sz="1200" kern="1200" dirty="0" smtClean="0">
                <a:solidFill>
                  <a:schemeClr val="tx1"/>
                </a:solidFill>
                <a:effectLst/>
                <a:latin typeface="+mn-lt"/>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11</a:t>
            </a:fld>
            <a:endParaRPr lang="en-US"/>
          </a:p>
        </p:txBody>
      </p:sp>
    </p:spTree>
    <p:extLst>
      <p:ext uri="{BB962C8B-B14F-4D97-AF65-F5344CB8AC3E}">
        <p14:creationId xmlns:p14="http://schemas.microsoft.com/office/powerpoint/2010/main" val="4119835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now look at a basic mapping.</a:t>
            </a:r>
            <a:endParaRPr lang="en-US" dirty="0"/>
          </a:p>
        </p:txBody>
      </p:sp>
      <p:sp>
        <p:nvSpPr>
          <p:cNvPr id="4" name="Slide Number Placeholder 3"/>
          <p:cNvSpPr>
            <a:spLocks noGrp="1"/>
          </p:cNvSpPr>
          <p:nvPr>
            <p:ph type="sldNum" sz="quarter" idx="10"/>
          </p:nvPr>
        </p:nvSpPr>
        <p:spPr/>
        <p:txBody>
          <a:bodyPr/>
          <a:lstStyle/>
          <a:p>
            <a:fld id="{C0BA9678-E73F-A341-9028-016A1E998F58}" type="slidenum">
              <a:rPr lang="en-US" smtClean="0"/>
              <a:t>12</a:t>
            </a:fld>
            <a:endParaRPr lang="en-US"/>
          </a:p>
        </p:txBody>
      </p:sp>
    </p:spTree>
    <p:extLst>
      <p:ext uri="{BB962C8B-B14F-4D97-AF65-F5344CB8AC3E}">
        <p14:creationId xmlns:p14="http://schemas.microsoft.com/office/powerpoint/2010/main" val="599345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We see here a simple Scissor-lift mapping document.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Provide namespaces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A title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We define a </a:t>
            </a:r>
            <a:r>
              <a:rPr lang="en-US" sz="1200" kern="1200" dirty="0" err="1" smtClean="0">
                <a:solidFill>
                  <a:schemeClr val="tx1"/>
                </a:solidFill>
                <a:effectLst/>
                <a:latin typeface="+mn-lt"/>
                <a:ea typeface="+mn-ea"/>
                <a:cs typeface="+mn-cs"/>
              </a:rPr>
              <a:t>feedURI</a:t>
            </a:r>
            <a:r>
              <a:rPr lang="en-US" sz="1200" kern="1200" dirty="0" smtClean="0">
                <a:solidFill>
                  <a:schemeClr val="tx1"/>
                </a:solidFill>
                <a:effectLst/>
                <a:latin typeface="+mn-lt"/>
                <a:ea typeface="+mn-ea"/>
                <a:cs typeface="+mn-cs"/>
              </a:rPr>
              <a:t> with global scope so can be used in any mapping rule.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dirty="0" smtClean="0"/>
          </a:p>
        </p:txBody>
      </p:sp>
      <p:sp>
        <p:nvSpPr>
          <p:cNvPr id="4" name="Slide Number Placeholder 3"/>
          <p:cNvSpPr>
            <a:spLocks noGrp="1"/>
          </p:cNvSpPr>
          <p:nvPr>
            <p:ph type="sldNum" sz="quarter" idx="10"/>
          </p:nvPr>
        </p:nvSpPr>
        <p:spPr/>
        <p:txBody>
          <a:bodyPr/>
          <a:lstStyle/>
          <a:p>
            <a:fld id="{C0BA9678-E73F-A341-9028-016A1E998F58}" type="slidenum">
              <a:rPr lang="en-US" smtClean="0"/>
              <a:t>13</a:t>
            </a:fld>
            <a:endParaRPr lang="en-US"/>
          </a:p>
        </p:txBody>
      </p:sp>
    </p:spTree>
    <p:extLst>
      <p:ext uri="{BB962C8B-B14F-4D97-AF65-F5344CB8AC3E}">
        <p14:creationId xmlns:p14="http://schemas.microsoft.com/office/powerpoint/2010/main" val="2065378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19/05/2014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181700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19/05/2014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408520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19/05/2014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372332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410902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19/05/2014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2968427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19/05/2014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238516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19/05/2014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185423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19/05/2014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415066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19/05/2014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86914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19/05/2014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380728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19/05/2014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6ABEF-B6D2-1F41-B763-ADE1A61F86D2}" type="slidenum">
              <a:rPr lang="en-US" smtClean="0"/>
              <a:t>‹#›</a:t>
            </a:fld>
            <a:endParaRPr lang="en-US"/>
          </a:p>
        </p:txBody>
      </p:sp>
    </p:spTree>
    <p:extLst>
      <p:ext uri="{BB962C8B-B14F-4D97-AF65-F5344CB8AC3E}">
        <p14:creationId xmlns:p14="http://schemas.microsoft.com/office/powerpoint/2010/main" val="22588659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3113832" cy="273844"/>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19/05/2014</a:t>
            </a:r>
            <a:endParaRPr lang="en-US" dirty="0"/>
          </a:p>
        </p:txBody>
      </p:sp>
      <p:sp>
        <p:nvSpPr>
          <p:cNvPr id="5" name="Footer Placeholder 4"/>
          <p:cNvSpPr>
            <a:spLocks noGrp="1"/>
          </p:cNvSpPr>
          <p:nvPr>
            <p:ph type="ftr" sz="quarter" idx="3"/>
          </p:nvPr>
        </p:nvSpPr>
        <p:spPr>
          <a:xfrm>
            <a:off x="3571032" y="4767263"/>
            <a:ext cx="2001936" cy="27384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a:solidFill>
                  <a:schemeClr val="tx1">
                    <a:tint val="75000"/>
                  </a:schemeClr>
                </a:solidFill>
              </a:defRPr>
            </a:lvl1pPr>
          </a:lstStyle>
          <a:p>
            <a:fld id="{07F6ABEF-B6D2-1F41-B763-ADE1A61F86D2}" type="slidenum">
              <a:rPr lang="en-US" smtClean="0"/>
              <a:pPr/>
              <a:t>‹#›</a:t>
            </a:fld>
            <a:endParaRPr lang="en-US" dirty="0"/>
          </a:p>
        </p:txBody>
      </p:sp>
    </p:spTree>
    <p:extLst>
      <p:ext uri="{BB962C8B-B14F-4D97-AF65-F5344CB8AC3E}">
        <p14:creationId xmlns:p14="http://schemas.microsoft.com/office/powerpoint/2010/main" val="2629715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2800" kern="1200">
          <a:ln w="3175">
            <a:solidFill>
              <a:schemeClr val="tx1">
                <a:alpha val="50000"/>
              </a:schemeClr>
            </a:solidFill>
          </a:ln>
          <a:solidFill>
            <a:srgbClr val="F54295"/>
          </a:solidFill>
          <a:latin typeface="Trebuchet MS"/>
          <a:ea typeface="+mj-ea"/>
          <a:cs typeface="Trebuchet MS"/>
        </a:defRPr>
      </a:lvl1pPr>
    </p:titleStyle>
    <p:bodyStyle>
      <a:lvl1pPr marL="342900" indent="-342900" algn="l" defTabSz="457200" rtl="0" eaLnBrk="1" latinLnBrk="0" hangingPunct="1">
        <a:lnSpc>
          <a:spcPct val="150000"/>
        </a:lnSpc>
        <a:spcBef>
          <a:spcPct val="20000"/>
        </a:spcBef>
        <a:buClr>
          <a:srgbClr val="F54295"/>
        </a:buClr>
        <a:buFont typeface="Arial"/>
        <a:buChar char="•"/>
        <a:defRPr sz="2000" kern="1200">
          <a:solidFill>
            <a:schemeClr val="tx1"/>
          </a:solidFill>
          <a:latin typeface="Trebuchet MS"/>
          <a:ea typeface="+mn-ea"/>
          <a:cs typeface="Trebuchet MS"/>
        </a:defRPr>
      </a:lvl1pPr>
      <a:lvl2pPr marL="742950" indent="-285750" algn="l" defTabSz="457200" rtl="0" eaLnBrk="1" latinLnBrk="0" hangingPunct="1">
        <a:lnSpc>
          <a:spcPct val="150000"/>
        </a:lnSpc>
        <a:spcBef>
          <a:spcPct val="20000"/>
        </a:spcBef>
        <a:buClr>
          <a:srgbClr val="F54295"/>
        </a:buClr>
        <a:buSzPct val="50000"/>
        <a:buFont typeface="Courier New"/>
        <a:buChar char="o"/>
        <a:defRPr sz="1800" kern="1200">
          <a:solidFill>
            <a:schemeClr val="tx1"/>
          </a:solidFill>
          <a:latin typeface="Trebuchet MS"/>
          <a:ea typeface="+mn-ea"/>
          <a:cs typeface="Trebuchet MS"/>
        </a:defRPr>
      </a:lvl2pPr>
      <a:lvl3pPr marL="1143000" indent="-228600" algn="l" defTabSz="457200" rtl="0" eaLnBrk="1" latinLnBrk="0" hangingPunct="1">
        <a:lnSpc>
          <a:spcPct val="150000"/>
        </a:lnSpc>
        <a:spcBef>
          <a:spcPct val="20000"/>
        </a:spcBef>
        <a:buFont typeface="Arial"/>
        <a:buChar char="•"/>
        <a:defRPr sz="1600" kern="1200">
          <a:solidFill>
            <a:schemeClr val="tx1"/>
          </a:solidFill>
          <a:latin typeface="Trebuchet MS"/>
          <a:ea typeface="+mn-ea"/>
          <a:cs typeface="Trebuchet MS"/>
        </a:defRPr>
      </a:lvl3pPr>
      <a:lvl4pPr marL="1600200" indent="-228600" algn="l" defTabSz="457200" rtl="0" eaLnBrk="1" latinLnBrk="0" hangingPunct="1">
        <a:lnSpc>
          <a:spcPct val="150000"/>
        </a:lnSpc>
        <a:spcBef>
          <a:spcPct val="20000"/>
        </a:spcBef>
        <a:buFont typeface="Arial"/>
        <a:buChar char="–"/>
        <a:defRPr sz="1400" kern="1200">
          <a:solidFill>
            <a:schemeClr val="tx1"/>
          </a:solidFill>
          <a:latin typeface="Trebuchet MS"/>
          <a:ea typeface="+mn-ea"/>
          <a:cs typeface="Trebuchet MS"/>
        </a:defRPr>
      </a:lvl4pPr>
      <a:lvl5pPr marL="2057400" indent="-228600" algn="l" defTabSz="457200" rtl="0" eaLnBrk="1" latinLnBrk="0" hangingPunct="1">
        <a:lnSpc>
          <a:spcPct val="150000"/>
        </a:lnSpc>
        <a:spcBef>
          <a:spcPct val="20000"/>
        </a:spcBef>
        <a:buFont typeface="Arial"/>
        <a:buChar char="»"/>
        <a:defRPr sz="1200" kern="1200">
          <a:solidFill>
            <a:schemeClr val="tx1"/>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github.com/anonymous/scissor-lif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35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038194" y="1699980"/>
            <a:ext cx="3072781"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9" name="Rounded Rectangle 8"/>
          <p:cNvSpPr/>
          <p:nvPr/>
        </p:nvSpPr>
        <p:spPr>
          <a:xfrm>
            <a:off x="1778000" y="1485960"/>
            <a:ext cx="501806"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0" name="Rounded Rectangle 9"/>
          <p:cNvSpPr/>
          <p:nvPr/>
        </p:nvSpPr>
        <p:spPr>
          <a:xfrm>
            <a:off x="2339270" y="1483485"/>
            <a:ext cx="1117608"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2" name="Rounded Rectangle 11"/>
          <p:cNvSpPr/>
          <p:nvPr/>
        </p:nvSpPr>
        <p:spPr>
          <a:xfrm>
            <a:off x="1321751" y="3477980"/>
            <a:ext cx="3064395"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3" name="Rounded Rectangle 12"/>
          <p:cNvSpPr/>
          <p:nvPr/>
        </p:nvSpPr>
        <p:spPr>
          <a:xfrm>
            <a:off x="4523824" y="3477980"/>
            <a:ext cx="1324371"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4" name="Rounded Rectangle 13"/>
          <p:cNvSpPr/>
          <p:nvPr/>
        </p:nvSpPr>
        <p:spPr>
          <a:xfrm>
            <a:off x="5999337" y="3477980"/>
            <a:ext cx="1117608"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dirty="0" smtClean="0"/>
              <a:t>From Sentences Come Triples</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10</a:t>
            </a:fld>
            <a:endParaRPr lang="en-US"/>
          </a:p>
        </p:txBody>
      </p:sp>
      <p:sp>
        <p:nvSpPr>
          <p:cNvPr id="3" name="Content Placeholder 2"/>
          <p:cNvSpPr>
            <a:spLocks noGrp="1"/>
          </p:cNvSpPr>
          <p:nvPr>
            <p:ph idx="1"/>
          </p:nvPr>
        </p:nvSpPr>
        <p:spPr>
          <a:xfrm>
            <a:off x="1160463" y="1200151"/>
            <a:ext cx="7526336" cy="3394472"/>
          </a:xfrm>
        </p:spPr>
        <p:txBody>
          <a:bodyPr>
            <a:noAutofit/>
          </a:bodyPr>
          <a:lstStyle/>
          <a:p>
            <a:pPr marL="0" indent="0">
              <a:lnSpc>
                <a:spcPct val="100000"/>
              </a:lnSpc>
              <a:buNone/>
            </a:pPr>
            <a:r>
              <a:rPr lang="en-US" sz="1200" dirty="0">
                <a:solidFill>
                  <a:srgbClr val="300099"/>
                </a:solidFill>
                <a:latin typeface="Andale Mono"/>
                <a:cs typeface="Andale Mono"/>
              </a:rPr>
              <a:t>&lt;feed </a:t>
            </a:r>
            <a:r>
              <a:rPr lang="en-US" sz="1200" dirty="0" err="1">
                <a:solidFill>
                  <a:srgbClr val="E2B53A"/>
                </a:solidFill>
                <a:latin typeface="Andale Mono"/>
                <a:cs typeface="Andale Mono"/>
              </a:rPr>
              <a:t>xmlns</a:t>
            </a:r>
            <a:r>
              <a:rPr lang="en-US" sz="1200" dirty="0">
                <a:solidFill>
                  <a:srgbClr val="424242"/>
                </a:solidFill>
                <a:latin typeface="Andale Mono"/>
                <a:cs typeface="Andale Mono"/>
              </a:rPr>
              <a:t>=</a:t>
            </a:r>
            <a:r>
              <a:rPr lang="en-US" sz="1200" dirty="0">
                <a:solidFill>
                  <a:srgbClr val="C92802"/>
                </a:solidFill>
                <a:latin typeface="Andale Mono"/>
                <a:cs typeface="Andale Mono"/>
              </a:rPr>
              <a:t>"http://www.w3.org/2005/Atom"</a:t>
            </a:r>
            <a:r>
              <a:rPr lang="en-US" sz="1200" dirty="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&lt;</a:t>
            </a:r>
            <a:r>
              <a:rPr lang="en-US" sz="1200" b="1" dirty="0">
                <a:solidFill>
                  <a:srgbClr val="300099"/>
                </a:solidFill>
                <a:latin typeface="Andale Mono"/>
                <a:cs typeface="Andale Mono"/>
              </a:rPr>
              <a:t>title</a:t>
            </a:r>
            <a:r>
              <a:rPr lang="en-US" sz="1200" dirty="0">
                <a:solidFill>
                  <a:srgbClr val="300099"/>
                </a:solidFill>
                <a:latin typeface="Andale Mono"/>
                <a:cs typeface="Andale Mono"/>
              </a:rPr>
              <a:t>&gt;</a:t>
            </a:r>
            <a:r>
              <a:rPr lang="en-US" sz="1200" dirty="0">
                <a:solidFill>
                  <a:srgbClr val="424242"/>
                </a:solidFill>
                <a:latin typeface="Andale Mono"/>
                <a:cs typeface="Andale Mono"/>
              </a:rPr>
              <a:t>Example Feed</a:t>
            </a:r>
            <a:r>
              <a:rPr lang="en-US" sz="1200" dirty="0">
                <a:solidFill>
                  <a:srgbClr val="300099"/>
                </a:solidFill>
                <a:latin typeface="Andale Mono"/>
                <a:cs typeface="Andale Mono"/>
              </a:rPr>
              <a:t>&lt;/</a:t>
            </a:r>
            <a:r>
              <a:rPr lang="en-US" sz="1200" b="1" dirty="0">
                <a:solidFill>
                  <a:srgbClr val="300099"/>
                </a:solidFill>
                <a:latin typeface="Andale Mono"/>
                <a:cs typeface="Andale Mono"/>
              </a:rPr>
              <a:t>title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id&gt;</a:t>
            </a:r>
            <a:r>
              <a:rPr lang="en-US" sz="1200" b="1" dirty="0">
                <a:solidFill>
                  <a:srgbClr val="424242"/>
                </a:solidFill>
                <a:latin typeface="Andale Mono"/>
                <a:cs typeface="Andale Mono"/>
              </a:rPr>
              <a:t>http://</a:t>
            </a:r>
            <a:r>
              <a:rPr lang="en-US" sz="1200" b="1" dirty="0" err="1">
                <a:solidFill>
                  <a:srgbClr val="424242"/>
                </a:solidFill>
                <a:latin typeface="Andale Mono"/>
                <a:cs typeface="Andale Mono"/>
              </a:rPr>
              <a:t>example.org</a:t>
            </a:r>
            <a:r>
              <a:rPr lang="en-US" sz="1200" b="1" dirty="0">
                <a:solidFill>
                  <a:srgbClr val="424242"/>
                </a:solidFill>
                <a:latin typeface="Andale Mono"/>
                <a:cs typeface="Andale Mono"/>
              </a:rPr>
              <a:t>/feeds/60a76c80</a:t>
            </a:r>
            <a:r>
              <a:rPr lang="en-US" sz="1200" dirty="0">
                <a:solidFill>
                  <a:srgbClr val="300099"/>
                </a:solidFill>
                <a:latin typeface="Andale Mono"/>
                <a:cs typeface="Andale Mono"/>
              </a:rPr>
              <a:t>&lt;/id&gt;</a:t>
            </a:r>
          </a:p>
          <a:p>
            <a:pPr marL="0" indent="0">
              <a:lnSpc>
                <a:spcPct val="100000"/>
              </a:lnSpc>
              <a:buNone/>
            </a:pPr>
            <a:r>
              <a:rPr lang="en-US" sz="1200" dirty="0">
                <a:solidFill>
                  <a:srgbClr val="300099"/>
                </a:solidFill>
                <a:latin typeface="Andale Mono"/>
                <a:cs typeface="Andale Mono"/>
              </a:rPr>
              <a:t>&lt;/feed&gt;</a:t>
            </a:r>
          </a:p>
          <a:p>
            <a:pPr marL="0" indent="0">
              <a:lnSpc>
                <a:spcPct val="100000"/>
              </a:lnSpc>
              <a:buNone/>
            </a:pPr>
            <a:endParaRPr lang="en-US" sz="1400" dirty="0" smtClean="0"/>
          </a:p>
          <a:p>
            <a:pPr marL="0" indent="0">
              <a:lnSpc>
                <a:spcPct val="100000"/>
              </a:lnSpc>
              <a:buNone/>
            </a:pPr>
            <a:endParaRPr lang="en-US" sz="1400" dirty="0"/>
          </a:p>
          <a:p>
            <a:pPr marL="0" indent="0">
              <a:lnSpc>
                <a:spcPct val="100000"/>
              </a:lnSpc>
              <a:buNone/>
            </a:pPr>
            <a:r>
              <a:rPr lang="en-US" sz="1200" dirty="0" smtClean="0"/>
              <a:t>The </a:t>
            </a:r>
            <a:r>
              <a:rPr lang="en-US" sz="1200" dirty="0"/>
              <a:t>'</a:t>
            </a:r>
            <a:r>
              <a:rPr lang="en-US" sz="1200" b="1" dirty="0"/>
              <a:t>http://</a:t>
            </a:r>
            <a:r>
              <a:rPr lang="en-US" sz="1200" b="1" dirty="0" err="1"/>
              <a:t>example.org</a:t>
            </a:r>
            <a:r>
              <a:rPr lang="en-US" sz="1200" b="1" dirty="0"/>
              <a:t>/feeds/60a76c80</a:t>
            </a:r>
            <a:r>
              <a:rPr lang="en-US" sz="1200" dirty="0"/>
              <a:t>' feed has a </a:t>
            </a:r>
            <a:r>
              <a:rPr lang="en-US" sz="1200" b="1" dirty="0"/>
              <a:t>title </a:t>
            </a:r>
            <a:r>
              <a:rPr lang="en-US" sz="1200" dirty="0"/>
              <a:t>of '</a:t>
            </a:r>
            <a:r>
              <a:rPr lang="en-US" sz="1200" b="1" dirty="0"/>
              <a:t>Example Feed</a:t>
            </a:r>
            <a:r>
              <a:rPr lang="en-US" sz="1200" dirty="0"/>
              <a:t>' </a:t>
            </a:r>
          </a:p>
          <a:p>
            <a:pPr marL="0" indent="0">
              <a:lnSpc>
                <a:spcPct val="100000"/>
              </a:lnSpc>
              <a:buNone/>
            </a:pPr>
            <a:endParaRPr lang="en-US" sz="1200" dirty="0">
              <a:latin typeface="Andale Mono"/>
              <a:cs typeface="Andale Mono"/>
            </a:endParaRPr>
          </a:p>
          <a:p>
            <a:pPr marL="0" indent="0">
              <a:buNone/>
            </a:pPr>
            <a:endParaRPr lang="en-US" sz="1200" dirty="0" smtClean="0">
              <a:solidFill>
                <a:srgbClr val="424242"/>
              </a:solidFill>
              <a:latin typeface="Andale Mono"/>
              <a:cs typeface="Andale Mono"/>
            </a:endParaRPr>
          </a:p>
          <a:p>
            <a:pPr marL="0" indent="0">
              <a:buNone/>
            </a:pPr>
            <a:r>
              <a:rPr lang="en-US" sz="1200" dirty="0" smtClean="0">
                <a:solidFill>
                  <a:srgbClr val="424242"/>
                </a:solidFill>
                <a:latin typeface="Andale Mono"/>
                <a:cs typeface="Andale Mono"/>
              </a:rPr>
              <a:t>&lt;</a:t>
            </a:r>
            <a:r>
              <a:rPr lang="en-US" sz="1200" b="1" dirty="0" smtClean="0">
                <a:solidFill>
                  <a:srgbClr val="424242"/>
                </a:solidFill>
                <a:latin typeface="Andale Mono"/>
                <a:cs typeface="Andale Mono"/>
              </a:rPr>
              <a:t>http</a:t>
            </a:r>
            <a:r>
              <a:rPr lang="en-US" sz="1200" b="1" dirty="0">
                <a:solidFill>
                  <a:srgbClr val="424242"/>
                </a:solidFill>
                <a:latin typeface="Andale Mono"/>
                <a:cs typeface="Andale Mono"/>
              </a:rPr>
              <a:t>://</a:t>
            </a:r>
            <a:r>
              <a:rPr lang="en-US" sz="1200" b="1" dirty="0" err="1">
                <a:solidFill>
                  <a:srgbClr val="424242"/>
                </a:solidFill>
                <a:latin typeface="Andale Mono"/>
                <a:cs typeface="Andale Mono"/>
              </a:rPr>
              <a:t>example.org</a:t>
            </a:r>
            <a:r>
              <a:rPr lang="en-US" sz="1200" b="1" dirty="0">
                <a:solidFill>
                  <a:srgbClr val="424242"/>
                </a:solidFill>
                <a:latin typeface="Andale Mono"/>
                <a:cs typeface="Andale Mono"/>
              </a:rPr>
              <a:t>/feeds/</a:t>
            </a:r>
            <a:r>
              <a:rPr lang="en-US" sz="1200" b="1" dirty="0" smtClean="0">
                <a:solidFill>
                  <a:srgbClr val="424242"/>
                </a:solidFill>
                <a:latin typeface="Andale Mono"/>
                <a:cs typeface="Andale Mono"/>
              </a:rPr>
              <a:t>60a76c80</a:t>
            </a:r>
            <a:r>
              <a:rPr lang="en-US" sz="1200" dirty="0" smtClean="0">
                <a:solidFill>
                  <a:srgbClr val="424242"/>
                </a:solidFill>
                <a:latin typeface="Andale Mono"/>
                <a:cs typeface="Andale Mono"/>
              </a:rPr>
              <a:t>&gt; </a:t>
            </a:r>
            <a:r>
              <a:rPr lang="en-US" sz="1200" dirty="0" err="1" smtClean="0">
                <a:solidFill>
                  <a:srgbClr val="424242"/>
                </a:solidFill>
                <a:latin typeface="Andale Mono"/>
                <a:cs typeface="Andale Mono"/>
              </a:rPr>
              <a:t>atom</a:t>
            </a:r>
            <a:r>
              <a:rPr lang="en-US" sz="1200" dirty="0" err="1">
                <a:solidFill>
                  <a:srgbClr val="424242"/>
                </a:solidFill>
                <a:latin typeface="Andale Mono"/>
                <a:cs typeface="Andale Mono"/>
              </a:rPr>
              <a:t>-owl:</a:t>
            </a:r>
            <a:r>
              <a:rPr lang="en-US" sz="1200" b="1" dirty="0" err="1">
                <a:solidFill>
                  <a:srgbClr val="424242"/>
                </a:solidFill>
                <a:latin typeface="Andale Mono"/>
                <a:cs typeface="Andale Mono"/>
              </a:rPr>
              <a:t>title</a:t>
            </a:r>
            <a:r>
              <a:rPr lang="en-US" sz="1200" dirty="0">
                <a:solidFill>
                  <a:srgbClr val="424242"/>
                </a:solidFill>
                <a:latin typeface="Andale Mono"/>
                <a:cs typeface="Andale Mono"/>
              </a:rPr>
              <a:t> "</a:t>
            </a:r>
            <a:r>
              <a:rPr lang="en-US" sz="1200" b="1" dirty="0">
                <a:solidFill>
                  <a:srgbClr val="424242"/>
                </a:solidFill>
                <a:latin typeface="Andale Mono"/>
                <a:cs typeface="Andale Mono"/>
              </a:rPr>
              <a:t>Example </a:t>
            </a:r>
            <a:r>
              <a:rPr lang="en-US" sz="1200" b="1" dirty="0" err="1">
                <a:solidFill>
                  <a:srgbClr val="424242"/>
                </a:solidFill>
                <a:latin typeface="Andale Mono"/>
                <a:cs typeface="Andale Mono"/>
              </a:rPr>
              <a:t>Feed</a:t>
            </a:r>
            <a:r>
              <a:rPr lang="en-US" sz="1200" dirty="0" err="1">
                <a:solidFill>
                  <a:srgbClr val="424242"/>
                </a:solidFill>
                <a:latin typeface="Andale Mono"/>
                <a:cs typeface="Andale Mono"/>
              </a:rPr>
              <a:t>"@</a:t>
            </a:r>
            <a:r>
              <a:rPr lang="en-US" sz="1200" dirty="0" err="1" smtClean="0">
                <a:solidFill>
                  <a:srgbClr val="424242"/>
                </a:solidFill>
                <a:latin typeface="Andale Mono"/>
                <a:cs typeface="Andale Mono"/>
              </a:rPr>
              <a:t>en</a:t>
            </a:r>
            <a:endParaRPr lang="en-US" sz="1200" dirty="0">
              <a:latin typeface="Andale Mono"/>
              <a:cs typeface="Andale Mono"/>
            </a:endParaRPr>
          </a:p>
          <a:p>
            <a:pPr marL="0" indent="0">
              <a:buNone/>
            </a:pPr>
            <a:endParaRPr lang="en-US" sz="1200" dirty="0">
              <a:latin typeface="Andale Mono"/>
              <a:cs typeface="Andale Mono"/>
            </a:endParaRPr>
          </a:p>
        </p:txBody>
      </p:sp>
    </p:spTree>
    <p:extLst>
      <p:ext uri="{BB962C8B-B14F-4D97-AF65-F5344CB8AC3E}">
        <p14:creationId xmlns:p14="http://schemas.microsoft.com/office/powerpoint/2010/main" val="14880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P spid="13" grpId="0" animBg="1"/>
      <p:bldP spid="14"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XML Scissor-lift: </a:t>
            </a:r>
            <a:r>
              <a:rPr lang="en-US" dirty="0" smtClean="0"/>
              <a:t>An XML </a:t>
            </a:r>
            <a:r>
              <a:rPr lang="en-US" dirty="0"/>
              <a:t>to RDF Mapping Language</a:t>
            </a:r>
          </a:p>
        </p:txBody>
      </p:sp>
      <p:sp>
        <p:nvSpPr>
          <p:cNvPr id="3" name="Content Placeholder 2"/>
          <p:cNvSpPr>
            <a:spLocks noGrp="1"/>
          </p:cNvSpPr>
          <p:nvPr>
            <p:ph idx="1"/>
          </p:nvPr>
        </p:nvSpPr>
        <p:spPr/>
        <p:txBody>
          <a:bodyPr>
            <a:normAutofit lnSpcReduction="10000"/>
          </a:bodyPr>
          <a:lstStyle/>
          <a:p>
            <a:r>
              <a:rPr lang="en-US" dirty="0" smtClean="0"/>
              <a:t>Schema Lifting and Lowering</a:t>
            </a:r>
          </a:p>
          <a:p>
            <a:r>
              <a:rPr lang="en-US" dirty="0" smtClean="0"/>
              <a:t>An example of reuse over re-invention:</a:t>
            </a:r>
          </a:p>
          <a:p>
            <a:pPr lvl="1"/>
            <a:r>
              <a:rPr lang="en-US" dirty="0" err="1" smtClean="0"/>
              <a:t>Schematron</a:t>
            </a:r>
            <a:endParaRPr lang="en-US" dirty="0" smtClean="0"/>
          </a:p>
          <a:p>
            <a:pPr lvl="1"/>
            <a:r>
              <a:rPr lang="en-US" dirty="0"/>
              <a:t>Web Application Description Language (WADL</a:t>
            </a:r>
            <a:r>
              <a:rPr lang="en-US" dirty="0" smtClean="0"/>
              <a:t>)</a:t>
            </a:r>
          </a:p>
          <a:p>
            <a:pPr lvl="1"/>
            <a:r>
              <a:rPr lang="en-US" dirty="0" smtClean="0"/>
              <a:t>XML Pipeline Language (</a:t>
            </a:r>
            <a:r>
              <a:rPr lang="en-US" dirty="0" err="1" smtClean="0"/>
              <a:t>XProc</a:t>
            </a:r>
            <a:r>
              <a:rPr lang="en-US" dirty="0" smtClean="0"/>
              <a:t>)</a:t>
            </a:r>
          </a:p>
          <a:p>
            <a:pPr lvl="1"/>
            <a:r>
              <a:rPr lang="en-US" dirty="0" smtClean="0"/>
              <a:t>URI Templates</a:t>
            </a:r>
          </a:p>
          <a:p>
            <a:pPr lvl="1"/>
            <a:r>
              <a:rPr lang="en-US" dirty="0" smtClean="0"/>
              <a:t>Triples in XML (</a:t>
            </a:r>
            <a:r>
              <a:rPr lang="en-US" dirty="0" err="1" smtClean="0"/>
              <a:t>TriX</a:t>
            </a:r>
            <a:r>
              <a:rPr lang="en-US" dirty="0" smtClean="0"/>
              <a:t>)</a:t>
            </a:r>
          </a:p>
          <a:p>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11</a:t>
            </a:fld>
            <a:endParaRPr lang="en-US"/>
          </a:p>
        </p:txBody>
      </p:sp>
      <p:pic>
        <p:nvPicPr>
          <p:cNvPr id="7" name="Picture 6"/>
          <p:cNvPicPr>
            <a:picLocks noChangeAspect="1"/>
          </p:cNvPicPr>
          <p:nvPr/>
        </p:nvPicPr>
        <p:blipFill>
          <a:blip r:embed="rId3"/>
          <a:stretch>
            <a:fillRect/>
          </a:stretch>
        </p:blipFill>
        <p:spPr>
          <a:xfrm>
            <a:off x="6634090" y="1167228"/>
            <a:ext cx="2077426" cy="3521808"/>
          </a:xfrm>
          <a:prstGeom prst="rect">
            <a:avLst/>
          </a:prstGeom>
        </p:spPr>
      </p:pic>
      <p:sp>
        <p:nvSpPr>
          <p:cNvPr id="8" name="Rectangle 7"/>
          <p:cNvSpPr/>
          <p:nvPr/>
        </p:nvSpPr>
        <p:spPr>
          <a:xfrm>
            <a:off x="7093094" y="1001155"/>
            <a:ext cx="1328909" cy="923330"/>
          </a:xfrm>
          <a:prstGeom prst="rect">
            <a:avLst/>
          </a:prstGeom>
          <a:noFill/>
        </p:spPr>
        <p:txBody>
          <a:bodyPr wrap="none" lIns="91440" tIns="45720" rIns="91440" bIns="45720">
            <a:spAutoFit/>
            <a:scene3d>
              <a:camera prst="isometricOffAxis1Right">
                <a:rot lat="1476000" lon="1570793" rev="21594000"/>
              </a:camera>
              <a:lightRig rig="threePt" dir="t"/>
            </a:scene3d>
          </a:bodyPr>
          <a:lstStyle/>
          <a:p>
            <a:pPr algn="ctr"/>
            <a:r>
              <a:rPr lang="en-US" sz="5400" b="1" cap="none" spc="0" dirty="0" smtClean="0">
                <a:ln w="6350">
                  <a:solidFill>
                    <a:schemeClr val="tx1">
                      <a:lumMod val="50000"/>
                      <a:lumOff val="50000"/>
                    </a:schemeClr>
                  </a:solidFill>
                  <a:prstDash val="solid"/>
                </a:ln>
                <a:solidFill>
                  <a:srgbClr val="301998"/>
                </a:solidFill>
              </a:rPr>
              <a:t>RDF</a:t>
            </a:r>
            <a:endParaRPr lang="en-US" sz="5400" b="1" cap="none" spc="0" dirty="0">
              <a:ln w="6350">
                <a:solidFill>
                  <a:schemeClr val="tx1">
                    <a:lumMod val="50000"/>
                    <a:lumOff val="50000"/>
                  </a:schemeClr>
                </a:solidFill>
                <a:prstDash val="solid"/>
              </a:ln>
              <a:solidFill>
                <a:srgbClr val="301998"/>
              </a:solidFill>
            </a:endParaRPr>
          </a:p>
        </p:txBody>
      </p:sp>
      <p:sp>
        <p:nvSpPr>
          <p:cNvPr id="9" name="Rectangle 8"/>
          <p:cNvSpPr/>
          <p:nvPr/>
        </p:nvSpPr>
        <p:spPr>
          <a:xfrm>
            <a:off x="5494908" y="3654477"/>
            <a:ext cx="1467068" cy="923330"/>
          </a:xfrm>
          <a:prstGeom prst="rect">
            <a:avLst/>
          </a:prstGeom>
          <a:noFill/>
        </p:spPr>
        <p:txBody>
          <a:bodyPr wrap="none" lIns="91440" tIns="45720" rIns="91440" bIns="45720">
            <a:spAutoFit/>
          </a:bodyPr>
          <a:lstStyle/>
          <a:p>
            <a:pPr algn="ctr"/>
            <a:r>
              <a:rPr lang="en-US" sz="5400" b="1" cap="none" spc="0" dirty="0" smtClean="0">
                <a:ln w="6350">
                  <a:solidFill>
                    <a:schemeClr val="tx1">
                      <a:lumMod val="50000"/>
                      <a:lumOff val="50000"/>
                    </a:schemeClr>
                  </a:solidFill>
                  <a:prstDash val="solid"/>
                </a:ln>
                <a:solidFill>
                  <a:srgbClr val="301998"/>
                </a:solidFill>
                <a:effectLst>
                  <a:outerShdw blurRad="60007" dist="310007" dir="7680000" sy="30000" kx="1300200" algn="ctr" rotWithShape="0">
                    <a:prstClr val="black">
                      <a:alpha val="32000"/>
                    </a:prstClr>
                  </a:outerShdw>
                </a:effectLst>
              </a:rPr>
              <a:t>XML</a:t>
            </a:r>
            <a:endParaRPr lang="en-US" sz="5400" b="1" cap="none" spc="0" dirty="0">
              <a:ln w="6350">
                <a:solidFill>
                  <a:schemeClr val="tx1">
                    <a:lumMod val="50000"/>
                    <a:lumOff val="50000"/>
                  </a:schemeClr>
                </a:solidFill>
                <a:prstDash val="solid"/>
              </a:ln>
              <a:solidFill>
                <a:srgbClr val="301998"/>
              </a:soli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222887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Mapping</a:t>
            </a:r>
            <a:endParaRPr lang="en-US" dirty="0"/>
          </a:p>
        </p:txBody>
      </p:sp>
      <p:sp>
        <p:nvSpPr>
          <p:cNvPr id="3" name="Content Placeholder 2"/>
          <p:cNvSpPr>
            <a:spLocks noGrp="1"/>
          </p:cNvSpPr>
          <p:nvPr>
            <p:ph idx="1"/>
          </p:nvPr>
        </p:nvSpPr>
        <p:spPr>
          <a:xfrm>
            <a:off x="0" y="1441449"/>
            <a:ext cx="9144000" cy="2866781"/>
          </a:xfrm>
          <a:gradFill flip="none" rotWithShape="1">
            <a:gsLst>
              <a:gs pos="42000">
                <a:schemeClr val="tx1">
                  <a:lumMod val="50000"/>
                  <a:lumOff val="50000"/>
                </a:schemeClr>
              </a:gs>
              <a:gs pos="59000">
                <a:schemeClr val="bg1"/>
              </a:gs>
            </a:gsLst>
            <a:lin ang="0" scaled="1"/>
            <a:tileRect/>
          </a:gradFill>
        </p:spPr>
        <p:txBody>
          <a:bodyPr/>
          <a:lstStyle/>
          <a:p>
            <a:endParaRPr lang="en-US" dirty="0"/>
          </a:p>
        </p:txBody>
      </p:sp>
      <p:sp>
        <p:nvSpPr>
          <p:cNvPr id="4" name="Date Placeholder 3"/>
          <p:cNvSpPr>
            <a:spLocks noGrp="1"/>
          </p:cNvSpPr>
          <p:nvPr>
            <p:ph type="dt" sz="half" idx="10"/>
          </p:nvPr>
        </p:nvSpPr>
        <p:spPr/>
        <p:txBody>
          <a:bodyPr/>
          <a:lstStyle/>
          <a:p>
            <a:r>
              <a:rPr lang="en-US" smtClean="0"/>
              <a:t>Schematron,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12</a:t>
            </a:fld>
            <a:endParaRPr lang="en-US"/>
          </a:p>
        </p:txBody>
      </p:sp>
      <p:grpSp>
        <p:nvGrpSpPr>
          <p:cNvPr id="10" name="Group 9"/>
          <p:cNvGrpSpPr/>
          <p:nvPr/>
        </p:nvGrpSpPr>
        <p:grpSpPr>
          <a:xfrm>
            <a:off x="1887220" y="2146956"/>
            <a:ext cx="5379720" cy="1200329"/>
            <a:chOff x="1631722" y="2127418"/>
            <a:chExt cx="3757863" cy="1200329"/>
          </a:xfrm>
        </p:grpSpPr>
        <p:sp>
          <p:nvSpPr>
            <p:cNvPr id="7" name="TextBox 6"/>
            <p:cNvSpPr txBox="1"/>
            <p:nvPr/>
          </p:nvSpPr>
          <p:spPr>
            <a:xfrm>
              <a:off x="1631722" y="2127418"/>
              <a:ext cx="1257687" cy="1200329"/>
            </a:xfrm>
            <a:prstGeom prst="rect">
              <a:avLst/>
            </a:prstGeom>
            <a:noFill/>
          </p:spPr>
          <p:txBody>
            <a:bodyPr wrap="none" rtlCol="0">
              <a:spAutoFit/>
            </a:bodyPr>
            <a:lstStyle/>
            <a:p>
              <a:r>
                <a:rPr lang="en-US" sz="7200" dirty="0" smtClean="0">
                  <a:solidFill>
                    <a:schemeClr val="bg1">
                      <a:lumMod val="95000"/>
                    </a:schemeClr>
                  </a:solidFill>
                  <a:latin typeface="Trebuchet MS"/>
                  <a:cs typeface="Trebuchet MS"/>
                </a:rPr>
                <a:t>XML</a:t>
              </a:r>
              <a:endParaRPr lang="en-US" sz="7200" dirty="0">
                <a:solidFill>
                  <a:schemeClr val="bg1">
                    <a:lumMod val="95000"/>
                  </a:schemeClr>
                </a:solidFill>
                <a:latin typeface="Trebuchet MS"/>
                <a:cs typeface="Trebuchet MS"/>
              </a:endParaRPr>
            </a:p>
          </p:txBody>
        </p:sp>
        <p:sp>
          <p:nvSpPr>
            <p:cNvPr id="8" name="TextBox 7"/>
            <p:cNvSpPr txBox="1"/>
            <p:nvPr/>
          </p:nvSpPr>
          <p:spPr>
            <a:xfrm>
              <a:off x="4151108" y="2127418"/>
              <a:ext cx="1238477" cy="1200329"/>
            </a:xfrm>
            <a:prstGeom prst="rect">
              <a:avLst/>
            </a:prstGeom>
            <a:noFill/>
          </p:spPr>
          <p:txBody>
            <a:bodyPr wrap="none" rtlCol="0">
              <a:spAutoFit/>
            </a:bodyPr>
            <a:lstStyle/>
            <a:p>
              <a:pPr algn="r"/>
              <a:r>
                <a:rPr lang="en-US" sz="7200" dirty="0" smtClean="0">
                  <a:solidFill>
                    <a:schemeClr val="tx1">
                      <a:lumMod val="50000"/>
                      <a:lumOff val="50000"/>
                    </a:schemeClr>
                  </a:solidFill>
                  <a:latin typeface="Trebuchet MS"/>
                  <a:cs typeface="Trebuchet MS"/>
                </a:rPr>
                <a:t>RDF</a:t>
              </a:r>
              <a:endParaRPr lang="en-US" sz="7200" dirty="0">
                <a:solidFill>
                  <a:schemeClr val="tx1">
                    <a:lumMod val="50000"/>
                    <a:lumOff val="50000"/>
                  </a:schemeClr>
                </a:solidFill>
                <a:latin typeface="Trebuchet MS"/>
                <a:cs typeface="Trebuchet MS"/>
              </a:endParaRPr>
            </a:p>
          </p:txBody>
        </p:sp>
        <p:sp>
          <p:nvSpPr>
            <p:cNvPr id="9" name="Right Arrow 8"/>
            <p:cNvSpPr/>
            <p:nvPr/>
          </p:nvSpPr>
          <p:spPr>
            <a:xfrm>
              <a:off x="3028211" y="2491153"/>
              <a:ext cx="986692" cy="478692"/>
            </a:xfrm>
            <a:prstGeom prst="rightArrow">
              <a:avLst/>
            </a:prstGeom>
            <a:gradFill flip="none" rotWithShape="1">
              <a:gsLst>
                <a:gs pos="0">
                  <a:schemeClr val="tx1">
                    <a:lumMod val="50000"/>
                    <a:lumOff val="50000"/>
                  </a:schemeClr>
                </a:gs>
                <a:gs pos="100000">
                  <a:srgbClr val="FFFFFF"/>
                </a:gs>
              </a:gsLst>
              <a:lin ang="108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914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Basic Mapping Description - Prolog</a:t>
            </a:r>
            <a:endParaRPr lang="en-US" sz="2800" dirty="0"/>
          </a:p>
        </p:txBody>
      </p:sp>
      <p:sp>
        <p:nvSpPr>
          <p:cNvPr id="3" name="Content Placeholder 2"/>
          <p:cNvSpPr>
            <a:spLocks noGrp="1"/>
          </p:cNvSpPr>
          <p:nvPr>
            <p:ph idx="1"/>
          </p:nvPr>
        </p:nvSpPr>
        <p:spPr>
          <a:xfrm>
            <a:off x="1160464" y="1200151"/>
            <a:ext cx="7526336" cy="3394472"/>
          </a:xfrm>
        </p:spPr>
        <p:txBody>
          <a:bodyPr>
            <a:normAutofit/>
          </a:bodyPr>
          <a:lstStyle/>
          <a:p>
            <a:pPr marL="0" indent="0">
              <a:lnSpc>
                <a:spcPct val="100000"/>
              </a:lnSpc>
              <a:buNone/>
            </a:pPr>
            <a:r>
              <a:rPr lang="en-US" sz="1200" dirty="0">
                <a:solidFill>
                  <a:srgbClr val="300099"/>
                </a:solidFill>
                <a:latin typeface="Andale Mono"/>
                <a:cs typeface="Andale Mono"/>
              </a:rPr>
              <a:t>&lt;lift </a:t>
            </a:r>
            <a:r>
              <a:rPr lang="en-US" sz="1200" dirty="0" smtClean="0">
                <a:solidFill>
                  <a:srgbClr val="300099"/>
                </a:solidFill>
                <a:latin typeface="Andale Mono"/>
                <a:cs typeface="Andale Mono"/>
              </a:rPr>
              <a:t>	</a:t>
            </a:r>
            <a:r>
              <a:rPr lang="en-US" sz="1200" dirty="0" err="1" smtClean="0">
                <a:solidFill>
                  <a:srgbClr val="E2B53A"/>
                </a:solidFill>
                <a:latin typeface="Andale Mono"/>
                <a:cs typeface="Andale Mono"/>
              </a:rPr>
              <a:t>xmlns</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hlinkClick r:id="rId3"/>
              </a:rPr>
              <a:t>https</a:t>
            </a:r>
            <a:r>
              <a:rPr lang="en-US" sz="1200" dirty="0">
                <a:solidFill>
                  <a:srgbClr val="C92802"/>
                </a:solidFill>
                <a:latin typeface="Andale Mono"/>
                <a:cs typeface="Andale Mono"/>
                <a:hlinkClick r:id="rId3"/>
              </a:rPr>
              <a:t>://github.com/anonymous/scissor-</a:t>
            </a:r>
            <a:r>
              <a:rPr lang="en-US" sz="1200" dirty="0" smtClean="0">
                <a:solidFill>
                  <a:srgbClr val="C92802"/>
                </a:solidFill>
                <a:latin typeface="Andale Mono"/>
                <a:cs typeface="Andale Mono"/>
                <a:hlinkClick r:id="rId3"/>
              </a:rPr>
              <a:t>lift</a:t>
            </a:r>
            <a:endParaRPr lang="en-US" sz="1200" dirty="0" smtClean="0">
              <a:solidFill>
                <a:srgbClr val="C92802"/>
              </a:solidFill>
              <a:latin typeface="Andale Mono"/>
              <a:cs typeface="Andale Mono"/>
            </a:endParaRPr>
          </a:p>
          <a:p>
            <a:pPr marL="0" indent="0">
              <a:lnSpc>
                <a:spcPct val="100000"/>
              </a:lnSpc>
              <a:buNone/>
            </a:pPr>
            <a:r>
              <a:rPr lang="en-US" sz="1200" dirty="0" smtClean="0">
                <a:solidFill>
                  <a:srgbClr val="E2B53A"/>
                </a:solidFill>
                <a:latin typeface="Andale Mono"/>
                <a:cs typeface="Andale Mono"/>
              </a:rPr>
              <a:t>		</a:t>
            </a:r>
            <a:r>
              <a:rPr lang="en-US" sz="1200" dirty="0" err="1" smtClean="0">
                <a:solidFill>
                  <a:srgbClr val="E2B53A"/>
                </a:solidFill>
                <a:latin typeface="Andale Mono"/>
                <a:cs typeface="Andale Mono"/>
              </a:rPr>
              <a:t>xmlns:atom</a:t>
            </a:r>
            <a:r>
              <a:rPr lang="en-US" sz="1200" dirty="0">
                <a:solidFill>
                  <a:srgbClr val="424242"/>
                </a:solidFill>
                <a:latin typeface="Andale Mono"/>
                <a:cs typeface="Andale Mono"/>
              </a:rPr>
              <a:t>=</a:t>
            </a:r>
            <a:r>
              <a:rPr lang="en-US" sz="1200" dirty="0">
                <a:solidFill>
                  <a:srgbClr val="C92802"/>
                </a:solidFill>
                <a:latin typeface="Andale Mono"/>
                <a:cs typeface="Andale Mono"/>
              </a:rPr>
              <a:t>"http://www.w3.org/2005/Atom" </a:t>
            </a:r>
            <a:endParaRPr lang="en-US" sz="1200" dirty="0" smtClean="0">
              <a:solidFill>
                <a:srgbClr val="C92802"/>
              </a:solidFill>
              <a:latin typeface="Andale Mono"/>
              <a:cs typeface="Andale Mono"/>
            </a:endParaRP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name</a:t>
            </a:r>
            <a:r>
              <a:rPr lang="en-US" sz="1200" dirty="0">
                <a:solidFill>
                  <a:srgbClr val="424242"/>
                </a:solidFill>
                <a:latin typeface="Andale Mono"/>
                <a:cs typeface="Andale Mono"/>
              </a:rPr>
              <a:t>=</a:t>
            </a:r>
            <a:r>
              <a:rPr lang="en-US" sz="1200" dirty="0">
                <a:solidFill>
                  <a:srgbClr val="C92802"/>
                </a:solidFill>
                <a:latin typeface="Andale Mono"/>
                <a:cs typeface="Andale Mono"/>
              </a:rPr>
              <a:t>"atom-to-atom-</a:t>
            </a:r>
            <a:r>
              <a:rPr lang="en-US" sz="1200" dirty="0" smtClean="0">
                <a:solidFill>
                  <a:srgbClr val="C92802"/>
                </a:solidFill>
                <a:latin typeface="Andale Mono"/>
                <a:cs typeface="Andale Mono"/>
              </a:rPr>
              <a:t>owl</a:t>
            </a:r>
            <a:r>
              <a:rPr lang="en-US" sz="1200" dirty="0">
                <a:solidFill>
                  <a:srgbClr val="C92802"/>
                </a:solidFill>
                <a:latin typeface="Andale Mono"/>
                <a:cs typeface="Andale Mono"/>
              </a:rPr>
              <a:t>"</a:t>
            </a:r>
            <a:endParaRPr lang="en-US" sz="1200" dirty="0" smtClean="0">
              <a:solidFill>
                <a:srgbClr val="C92802"/>
              </a:solidFill>
              <a:latin typeface="Andale Mono"/>
              <a:cs typeface="Andale Mono"/>
            </a:endParaRP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version</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smtClean="0">
                <a:solidFill>
                  <a:srgbClr val="C92802"/>
                </a:solidFill>
                <a:latin typeface="Andale Mono"/>
                <a:cs typeface="Andale Mono"/>
              </a:rPr>
              <a:t>1.0”</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title&gt;</a:t>
            </a:r>
            <a:r>
              <a:rPr lang="en-US" sz="1200" dirty="0">
                <a:solidFill>
                  <a:srgbClr val="424242"/>
                </a:solidFill>
                <a:latin typeface="Andale Mono"/>
                <a:cs typeface="Andale Mono"/>
              </a:rPr>
              <a:t>Simple Atom Feed Rules</a:t>
            </a:r>
            <a:r>
              <a:rPr lang="en-US" sz="1200" dirty="0">
                <a:solidFill>
                  <a:srgbClr val="300099"/>
                </a:solidFill>
                <a:latin typeface="Andale Mono"/>
                <a:cs typeface="Andale Mono"/>
              </a:rPr>
              <a:t>&lt;/title</a:t>
            </a:r>
            <a:r>
              <a:rPr lang="en-US" sz="1200" dirty="0" smtClean="0">
                <a:solidFill>
                  <a:srgbClr val="300099"/>
                </a:solidFill>
                <a:latin typeface="Andale Mono"/>
                <a:cs typeface="Andale Mono"/>
              </a:rPr>
              <a:t>&gt;</a:t>
            </a:r>
          </a:p>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variable </a:t>
            </a:r>
            <a:r>
              <a:rPr lang="en-US" sz="1200" dirty="0">
                <a:solidFill>
                  <a:srgbClr val="E2B53A"/>
                </a:solidFill>
                <a:latin typeface="Andale Mono"/>
                <a:cs typeface="Andale Mono"/>
              </a:rPr>
              <a:t>name</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feedURI</a:t>
            </a:r>
            <a:r>
              <a:rPr lang="en-US" sz="1200" dirty="0">
                <a:solidFill>
                  <a:srgbClr val="C92802"/>
                </a:solidFill>
                <a:latin typeface="Andale Mono"/>
                <a:cs typeface="Andale Mono"/>
              </a:rPr>
              <a:t>" </a:t>
            </a:r>
            <a:endParaRPr lang="en-US" sz="1200" dirty="0" smtClean="0">
              <a:solidFill>
                <a:srgbClr val="C92802"/>
              </a:solidFill>
              <a:latin typeface="Andale Mono"/>
              <a:cs typeface="Andale Mono"/>
            </a:endParaRP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concat</a:t>
            </a:r>
            <a:r>
              <a:rPr lang="en-US" sz="1200" dirty="0">
                <a:solidFill>
                  <a:srgbClr val="C92802"/>
                </a:solidFill>
                <a:latin typeface="Andale Mono"/>
                <a:cs typeface="Andale Mono"/>
              </a:rPr>
              <a:t>('http://</a:t>
            </a:r>
            <a:r>
              <a:rPr lang="en-US" sz="1200" dirty="0" err="1">
                <a:solidFill>
                  <a:srgbClr val="C92802"/>
                </a:solidFill>
                <a:latin typeface="Andale Mono"/>
                <a:cs typeface="Andale Mono"/>
              </a:rPr>
              <a:t>example.org</a:t>
            </a:r>
            <a:r>
              <a:rPr lang="en-US" sz="1200" dirty="0">
                <a:solidFill>
                  <a:srgbClr val="C92802"/>
                </a:solidFill>
                <a:latin typeface="Andale Mono"/>
                <a:cs typeface="Andale Mono"/>
              </a:rPr>
              <a:t>/feeds/', </a:t>
            </a:r>
            <a:endParaRPr lang="en-US" sz="1200" dirty="0" smtClean="0">
              <a:solidFill>
                <a:srgbClr val="C92802"/>
              </a:solidFill>
              <a:latin typeface="Andale Mono"/>
              <a:cs typeface="Andale Mono"/>
            </a:endParaRP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substring</a:t>
            </a:r>
            <a:r>
              <a:rPr lang="en-US" sz="1200" dirty="0">
                <a:solidFill>
                  <a:srgbClr val="C92802"/>
                </a:solidFill>
                <a:latin typeface="Andale Mono"/>
                <a:cs typeface="Andale Mono"/>
              </a:rPr>
              <a:t>-after(/</a:t>
            </a:r>
            <a:r>
              <a:rPr lang="en-US" sz="1200" dirty="0" err="1">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atom:id</a:t>
            </a:r>
            <a:r>
              <a:rPr lang="en-US" sz="1200" dirty="0">
                <a:solidFill>
                  <a:srgbClr val="C92802"/>
                </a:solidFill>
                <a:latin typeface="Andale Mono"/>
                <a:cs typeface="Andale Mono"/>
              </a:rPr>
              <a:t>, 'feeds/'))"</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endParaRPr lang="en-US" sz="1200" dirty="0">
              <a:latin typeface="Andale Mono"/>
              <a:cs typeface="Andale Mono"/>
            </a:endParaRPr>
          </a:p>
          <a:p>
            <a:pPr marL="0" indent="0">
              <a:lnSpc>
                <a:spcPct val="100000"/>
              </a:lnSpc>
              <a:buNone/>
            </a:pPr>
            <a:endParaRPr lang="en-US" sz="1200" dirty="0">
              <a:latin typeface="Andale Mono"/>
              <a:cs typeface="Andale Mono"/>
            </a:endParaRP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13</a:t>
            </a:fld>
            <a:endParaRPr lang="en-US"/>
          </a:p>
        </p:txBody>
      </p:sp>
    </p:spTree>
    <p:extLst>
      <p:ext uri="{BB962C8B-B14F-4D97-AF65-F5344CB8AC3E}">
        <p14:creationId xmlns:p14="http://schemas.microsoft.com/office/powerpoint/2010/main" val="84428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770715" y="1820941"/>
            <a:ext cx="1493406"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8" name="Rounded Rectangle 7"/>
          <p:cNvSpPr/>
          <p:nvPr/>
        </p:nvSpPr>
        <p:spPr>
          <a:xfrm>
            <a:off x="2599842" y="2032624"/>
            <a:ext cx="2064521"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9" name="Rounded Rectangle 8"/>
          <p:cNvSpPr/>
          <p:nvPr/>
        </p:nvSpPr>
        <p:spPr>
          <a:xfrm>
            <a:off x="2599842" y="2232778"/>
            <a:ext cx="4912400"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0" name="Rounded Rectangle 9"/>
          <p:cNvSpPr/>
          <p:nvPr/>
        </p:nvSpPr>
        <p:spPr>
          <a:xfrm>
            <a:off x="2599842" y="2432932"/>
            <a:ext cx="5081734"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2" name="Rounded Rectangle 11"/>
          <p:cNvSpPr/>
          <p:nvPr/>
        </p:nvSpPr>
        <p:spPr>
          <a:xfrm>
            <a:off x="2183909" y="1625796"/>
            <a:ext cx="962549"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sz="2800" dirty="0" smtClean="0"/>
              <a:t>A Basic Mapping Description - Rules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14</a:t>
            </a:fld>
            <a:endParaRPr lang="en-US"/>
          </a:p>
        </p:txBody>
      </p:sp>
      <p:sp>
        <p:nvSpPr>
          <p:cNvPr id="13" name="Rounded Rectangle 12"/>
          <p:cNvSpPr/>
          <p:nvPr/>
        </p:nvSpPr>
        <p:spPr>
          <a:xfrm>
            <a:off x="2599842" y="3845172"/>
            <a:ext cx="4189471"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3" name="Content Placeholder 2"/>
          <p:cNvSpPr>
            <a:spLocks noGrp="1"/>
          </p:cNvSpPr>
          <p:nvPr>
            <p:ph idx="1"/>
          </p:nvPr>
        </p:nvSpPr>
        <p:spPr>
          <a:xfrm>
            <a:off x="1160464" y="1200151"/>
            <a:ext cx="7526336" cy="3394472"/>
          </a:xfrm>
        </p:spPr>
        <p:txBody>
          <a:bodyPr>
            <a:noAutofit/>
          </a:bodyPr>
          <a:lstStyle/>
          <a:p>
            <a:pPr marL="0" indent="0">
              <a:lnSpc>
                <a:spcPct val="100000"/>
              </a:lnSpc>
              <a:buNone/>
            </a:pP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pattern</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title&gt;</a:t>
            </a:r>
            <a:r>
              <a:rPr lang="en-US" sz="1100" dirty="0">
                <a:solidFill>
                  <a:srgbClr val="424242"/>
                </a:solidFill>
                <a:latin typeface="Andale Mono"/>
                <a:cs typeface="Andale Mono"/>
              </a:rPr>
              <a:t>Atom Feed</a:t>
            </a:r>
            <a:r>
              <a:rPr lang="en-US" sz="1100" dirty="0">
                <a:solidFill>
                  <a:srgbClr val="300099"/>
                </a:solidFill>
                <a:latin typeface="Andale Mono"/>
                <a:cs typeface="Andale Mono"/>
              </a:rPr>
              <a:t>&lt;/title</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rule </a:t>
            </a:r>
            <a:r>
              <a:rPr lang="en-US" sz="1100" dirty="0">
                <a:solidFill>
                  <a:srgbClr val="E2B53A"/>
                </a:solidFill>
                <a:latin typeface="Andale Mono"/>
                <a:cs typeface="Andale Mono"/>
              </a:rPr>
              <a:t>context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triple </a:t>
            </a:r>
            <a:r>
              <a:rPr lang="en-US" sz="1100" dirty="0">
                <a:solidFill>
                  <a:srgbClr val="E2B53A"/>
                </a:solidFill>
                <a:latin typeface="Andale Mono"/>
                <a:cs typeface="Andale Mono"/>
              </a:rPr>
              <a:t>match</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smtClean="0">
                <a:solidFill>
                  <a:srgbClr val="C92802"/>
                </a:solidFill>
                <a:latin typeface="Andale Mono"/>
                <a:cs typeface="Andale Mono"/>
              </a:rPr>
              <a:t>atom:feed</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feedURI</a:t>
            </a:r>
            <a:r>
              <a:rPr lang="en-US" sz="1100" dirty="0">
                <a:solidFill>
                  <a:srgbClr val="C92802"/>
                </a:solidFill>
                <a:latin typeface="Andale Mono"/>
                <a:cs typeface="Andale Mono"/>
              </a:rPr>
              <a:t>"</a:t>
            </a:r>
            <a:r>
              <a:rPr lang="en-US" sz="1100" dirty="0">
                <a:solidFill>
                  <a:srgbClr val="300099"/>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a:solidFill>
                  <a:srgbClr val="424242"/>
                </a:solidFill>
                <a:latin typeface="Andale Mono"/>
                <a:cs typeface="Andale Mono"/>
              </a:rPr>
              <a:t>http://www.w3.org/1999/02/22-rdf-syntax-ns#type</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smtClean="0">
                <a:solidFill>
                  <a:srgbClr val="424242"/>
                </a:solidFill>
                <a:latin typeface="Andale Mono"/>
                <a:cs typeface="Andale Mono"/>
              </a:rPr>
              <a:t>http</a:t>
            </a:r>
            <a:r>
              <a:rPr lang="en-US" sz="1100" dirty="0">
                <a:solidFill>
                  <a:srgbClr val="424242"/>
                </a:solidFill>
                <a:latin typeface="Andale Mono"/>
                <a:cs typeface="Andale Mono"/>
              </a:rPr>
              <a:t>://</a:t>
            </a:r>
            <a:r>
              <a:rPr lang="en-US" sz="1100" dirty="0" err="1">
                <a:solidFill>
                  <a:srgbClr val="424242"/>
                </a:solidFill>
                <a:latin typeface="Andale Mono"/>
                <a:cs typeface="Andale Mono"/>
              </a:rPr>
              <a:t>bblfish.net</a:t>
            </a:r>
            <a:r>
              <a:rPr lang="en-US" sz="1100" dirty="0">
                <a:solidFill>
                  <a:srgbClr val="424242"/>
                </a:solidFill>
                <a:latin typeface="Andale Mono"/>
                <a:cs typeface="Andale Mono"/>
              </a:rPr>
              <a:t>/work/atom-owl/2006-06-06/#Feed</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/triple</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/rule</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&lt;rule </a:t>
            </a:r>
            <a:r>
              <a:rPr lang="en-US" sz="1100" dirty="0">
                <a:solidFill>
                  <a:srgbClr val="E2B53A"/>
                </a:solidFill>
                <a:latin typeface="Andale Mono"/>
                <a:cs typeface="Andale Mono"/>
              </a:rPr>
              <a:t>context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smtClean="0">
                <a:solidFill>
                  <a:srgbClr val="C92802"/>
                </a:solidFill>
                <a:latin typeface="Andale Mono"/>
                <a:cs typeface="Andale Mono"/>
              </a:rPr>
              <a:t>atom:feed</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endParaRPr lang="en-US" sz="1100" dirty="0">
              <a:solidFill>
                <a:srgbClr val="300099"/>
              </a:solidFill>
              <a:latin typeface="Andale Mono"/>
              <a:cs typeface="Andale Mono"/>
            </a:endParaRP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triple </a:t>
            </a:r>
            <a:r>
              <a:rPr lang="en-US" sz="1100" dirty="0">
                <a:solidFill>
                  <a:srgbClr val="E2B53A"/>
                </a:solidFill>
                <a:latin typeface="Andale Mono"/>
                <a:cs typeface="Andale Mono"/>
              </a:rPr>
              <a:t>match</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smtClean="0">
                <a:solidFill>
                  <a:srgbClr val="C92802"/>
                </a:solidFill>
                <a:latin typeface="Andale Mono"/>
                <a:cs typeface="Andale Mono"/>
              </a:rPr>
              <a:t>atom:title</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endParaRPr lang="en-US" sz="1100" dirty="0">
              <a:solidFill>
                <a:srgbClr val="300099"/>
              </a:solidFill>
              <a:latin typeface="Andale Mono"/>
              <a:cs typeface="Andale Mono"/>
            </a:endParaRP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feedURI</a:t>
            </a:r>
            <a:r>
              <a:rPr lang="en-US" sz="1100" dirty="0">
                <a:solidFill>
                  <a:srgbClr val="C92802"/>
                </a:solidFill>
                <a:latin typeface="Andale Mono"/>
                <a:cs typeface="Andale Mono"/>
              </a:rPr>
              <a:t>"</a:t>
            </a:r>
            <a:r>
              <a:rPr lang="en-US" sz="1100" dirty="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a:solidFill>
                  <a:srgbClr val="424242"/>
                </a:solidFill>
                <a:latin typeface="Andale Mono"/>
                <a:cs typeface="Andale Mono"/>
              </a:rPr>
              <a:t>http://</a:t>
            </a:r>
            <a:r>
              <a:rPr lang="en-US" sz="1100" dirty="0" err="1">
                <a:solidFill>
                  <a:srgbClr val="424242"/>
                </a:solidFill>
                <a:latin typeface="Andale Mono"/>
                <a:cs typeface="Andale Mono"/>
              </a:rPr>
              <a:t>bblfish.net</a:t>
            </a:r>
            <a:r>
              <a:rPr lang="en-US" sz="1100" dirty="0">
                <a:solidFill>
                  <a:srgbClr val="424242"/>
                </a:solidFill>
                <a:latin typeface="Andale Mono"/>
                <a:cs typeface="Andale Mono"/>
              </a:rPr>
              <a:t>/work/atom-owl/2006-06-06/#title</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plainLiteral</a:t>
            </a:r>
            <a:r>
              <a:rPr lang="en-US" sz="1100" dirty="0">
                <a:solidFill>
                  <a:srgbClr val="300099"/>
                </a:solidFill>
                <a:latin typeface="Andale Mono"/>
                <a:cs typeface="Andale Mono"/>
              </a:rPr>
              <a:t> </a:t>
            </a:r>
            <a:r>
              <a:rPr lang="en-US" sz="1100" dirty="0" err="1">
                <a:solidFill>
                  <a:srgbClr val="E2B53A"/>
                </a:solidFill>
                <a:latin typeface="Andale Mono"/>
                <a:cs typeface="Andale Mono"/>
              </a:rPr>
              <a:t>xml:lang</a:t>
            </a:r>
            <a:r>
              <a:rPr lang="en-US" sz="1100" dirty="0">
                <a:solidFill>
                  <a:srgbClr val="424242"/>
                </a:solidFill>
                <a:latin typeface="Andale Mono"/>
                <a:cs typeface="Andale Mono"/>
              </a:rPr>
              <a:t>=</a:t>
            </a:r>
            <a:r>
              <a:rPr lang="en-US" sz="1100" dirty="0">
                <a:solidFill>
                  <a:srgbClr val="C92802"/>
                </a:solidFill>
                <a:latin typeface="Andale Mono"/>
                <a:cs typeface="Andale Mono"/>
              </a:rPr>
              <a:t>"en"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atom:title</a:t>
            </a:r>
            <a:r>
              <a:rPr lang="en-US" sz="1100" dirty="0">
                <a:solidFill>
                  <a:srgbClr val="C92802"/>
                </a:solidFill>
                <a:latin typeface="Andale Mono"/>
                <a:cs typeface="Andale Mono"/>
              </a:rPr>
              <a:t>"</a:t>
            </a:r>
            <a:r>
              <a:rPr lang="en-US" sz="1100" dirty="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/triple&gt;</a:t>
            </a:r>
          </a:p>
          <a:p>
            <a:pPr marL="0" indent="0">
              <a:lnSpc>
                <a:spcPct val="100000"/>
              </a:lnSpc>
              <a:buNone/>
            </a:pP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/rule&gt;</a:t>
            </a:r>
          </a:p>
          <a:p>
            <a:pPr marL="0" indent="0">
              <a:lnSpc>
                <a:spcPct val="100000"/>
              </a:lnSpc>
              <a:buNone/>
            </a:pPr>
            <a:r>
              <a:rPr lang="en-US" sz="1100" dirty="0" smtClean="0">
                <a:solidFill>
                  <a:srgbClr val="300099"/>
                </a:solidFill>
                <a:latin typeface="Andale Mono"/>
                <a:cs typeface="Andale Mono"/>
              </a:rPr>
              <a:t>&lt;/pattern&gt;</a:t>
            </a:r>
            <a:endParaRPr lang="en-US" sz="1100" dirty="0">
              <a:solidFill>
                <a:srgbClr val="300099"/>
              </a:solidFill>
              <a:latin typeface="Andale Mono"/>
              <a:cs typeface="Andale Mono"/>
            </a:endParaRPr>
          </a:p>
        </p:txBody>
      </p:sp>
    </p:spTree>
    <p:extLst>
      <p:ext uri="{BB962C8B-B14F-4D97-AF65-F5344CB8AC3E}">
        <p14:creationId xmlns:p14="http://schemas.microsoft.com/office/powerpoint/2010/main" val="341514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6" end="16"/>
                                            </p:txEl>
                                          </p:spTgt>
                                        </p:tgtEl>
                                        <p:attrNameLst>
                                          <p:attrName>style.visibility</p:attrName>
                                        </p:attrNameLst>
                                      </p:cBhvr>
                                      <p:to>
                                        <p:strVal val="visible"/>
                                      </p:to>
                                    </p:set>
                                    <p:animEffect transition="in" filter="fade">
                                      <p:cBhvr>
                                        <p:cTn id="10" dur="500"/>
                                        <p:tgtEl>
                                          <p:spTgt spid="3">
                                            <p:txEl>
                                              <p:pRg st="16" end="1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500"/>
                                        <p:tgtEl>
                                          <p:spTgt spid="3">
                                            <p:txEl>
                                              <p:pRg st="9" end="9"/>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500"/>
                                        <p:tgtEl>
                                          <p:spTgt spid="3">
                                            <p:txEl>
                                              <p:pRg st="10" end="10"/>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500"/>
                                        <p:tgtEl>
                                          <p:spTgt spid="3">
                                            <p:txEl>
                                              <p:pRg st="11" end="11"/>
                                            </p:txEl>
                                          </p:spTgt>
                                        </p:tgtEl>
                                      </p:cBhvr>
                                    </p:animEffect>
                                  </p:childTnLst>
                                </p:cTn>
                              </p:par>
                              <p:par>
                                <p:cTn id="75" presetID="10" presetClass="entr" presetSubtype="0" fill="hold"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500"/>
                                        <p:tgtEl>
                                          <p:spTgt spid="3">
                                            <p:txEl>
                                              <p:pRg st="12" end="12"/>
                                            </p:txEl>
                                          </p:spTgt>
                                        </p:tgtEl>
                                      </p:cBhvr>
                                    </p:animEffect>
                                  </p:childTnLst>
                                </p:cTn>
                              </p:par>
                              <p:par>
                                <p:cTn id="78" presetID="10" presetClass="entr" presetSubtype="0" fill="hold"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500"/>
                                        <p:tgtEl>
                                          <p:spTgt spid="3">
                                            <p:txEl>
                                              <p:pRg st="13" end="13"/>
                                            </p:txEl>
                                          </p:spTgt>
                                        </p:tgtEl>
                                      </p:cBhvr>
                                    </p:animEffect>
                                  </p:childTnLst>
                                </p:cTn>
                              </p:par>
                              <p:par>
                                <p:cTn id="81" presetID="10" presetClass="entr" presetSubtype="0" fill="hold" nodeType="with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Effect transition="in" filter="fade">
                                      <p:cBhvr>
                                        <p:cTn id="83" dur="500"/>
                                        <p:tgtEl>
                                          <p:spTgt spid="3">
                                            <p:txEl>
                                              <p:pRg st="14" end="14"/>
                                            </p:txEl>
                                          </p:spTgt>
                                        </p:tgtEl>
                                      </p:cBhvr>
                                    </p:animEffect>
                                  </p:childTnLst>
                                </p:cTn>
                              </p:par>
                              <p:par>
                                <p:cTn id="84" presetID="10" presetClass="entr" presetSubtype="0" fill="hold" nodeType="withEffect">
                                  <p:stCondLst>
                                    <p:cond delay="0"/>
                                  </p:stCondLst>
                                  <p:childTnLst>
                                    <p:set>
                                      <p:cBhvr>
                                        <p:cTn id="85" dur="1" fill="hold">
                                          <p:stCondLst>
                                            <p:cond delay="0"/>
                                          </p:stCondLst>
                                        </p:cTn>
                                        <p:tgtEl>
                                          <p:spTgt spid="3">
                                            <p:txEl>
                                              <p:pRg st="15" end="15"/>
                                            </p:txEl>
                                          </p:spTgt>
                                        </p:tgtEl>
                                        <p:attrNameLst>
                                          <p:attrName>style.visibility</p:attrName>
                                        </p:attrNameLst>
                                      </p:cBhvr>
                                      <p:to>
                                        <p:strVal val="visible"/>
                                      </p:to>
                                    </p:set>
                                    <p:animEffect transition="in" filter="fade">
                                      <p:cBhvr>
                                        <p:cTn id="86" dur="500"/>
                                        <p:tgtEl>
                                          <p:spTgt spid="3">
                                            <p:txEl>
                                              <p:pRg st="15" end="1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fade">
                                      <p:cBhvr>
                                        <p:cTn id="9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Basic Mapping Description - Results</a:t>
            </a:r>
            <a:endParaRPr lang="en-US" sz="2800" dirty="0"/>
          </a:p>
        </p:txBody>
      </p:sp>
      <p:sp>
        <p:nvSpPr>
          <p:cNvPr id="3" name="Content Placeholder 2"/>
          <p:cNvSpPr>
            <a:spLocks noGrp="1"/>
          </p:cNvSpPr>
          <p:nvPr>
            <p:ph idx="1"/>
          </p:nvPr>
        </p:nvSpPr>
        <p:spPr>
          <a:xfrm>
            <a:off x="1160464" y="1200151"/>
            <a:ext cx="7526336" cy="3394472"/>
          </a:xfrm>
        </p:spPr>
        <p:txBody>
          <a:bodyPr>
            <a:normAutofit/>
          </a:bodyPr>
          <a:lstStyle/>
          <a:p>
            <a:pPr marL="0" indent="0">
              <a:lnSpc>
                <a:spcPct val="100000"/>
              </a:lnSpc>
              <a:buNone/>
            </a:pPr>
            <a:r>
              <a:rPr lang="en-US" sz="1200" dirty="0">
                <a:solidFill>
                  <a:srgbClr val="300099"/>
                </a:solidFill>
                <a:latin typeface="Andale Mono"/>
                <a:cs typeface="Andale Mono"/>
              </a:rPr>
              <a:t>&lt;</a:t>
            </a:r>
            <a:r>
              <a:rPr lang="en-US" sz="1200" dirty="0" err="1">
                <a:solidFill>
                  <a:srgbClr val="300099"/>
                </a:solidFill>
                <a:latin typeface="Andale Mono"/>
                <a:cs typeface="Andale Mono"/>
              </a:rPr>
              <a:t>trix</a:t>
            </a:r>
            <a:r>
              <a:rPr lang="en-US" sz="1200" dirty="0">
                <a:solidFill>
                  <a:srgbClr val="300099"/>
                </a:solidFill>
                <a:latin typeface="Andale Mono"/>
                <a:cs typeface="Andale Mono"/>
              </a:rPr>
              <a:t> </a:t>
            </a:r>
            <a:r>
              <a:rPr lang="en-US" sz="1200" dirty="0" err="1">
                <a:solidFill>
                  <a:srgbClr val="E2B53A"/>
                </a:solidFill>
                <a:latin typeface="Andale Mono"/>
                <a:cs typeface="Andale Mono"/>
              </a:rPr>
              <a:t>xmlns</a:t>
            </a:r>
            <a:r>
              <a:rPr lang="en-US" sz="1200" dirty="0" smtClean="0">
                <a:solidFill>
                  <a:srgbClr val="424242"/>
                </a:solidFill>
                <a:latin typeface="Andale Mono"/>
                <a:cs typeface="Andale Mono"/>
              </a:rPr>
              <a:t>=</a:t>
            </a:r>
            <a:r>
              <a:rPr lang="en-US" sz="1200" dirty="0">
                <a:solidFill>
                  <a:srgbClr val="C92802"/>
                </a:solidFill>
                <a:latin typeface="Andale Mono"/>
                <a:cs typeface="Andale Mono"/>
              </a:rPr>
              <a:t>"</a:t>
            </a:r>
            <a:r>
              <a:rPr lang="en-US" sz="1200" dirty="0" smtClean="0">
                <a:solidFill>
                  <a:srgbClr val="C92802"/>
                </a:solidFill>
                <a:latin typeface="Andale Mono"/>
                <a:cs typeface="Andale Mono"/>
              </a:rPr>
              <a:t>http</a:t>
            </a:r>
            <a:r>
              <a:rPr lang="en-US" sz="1200" dirty="0">
                <a:solidFill>
                  <a:srgbClr val="C92802"/>
                </a:solidFill>
                <a:latin typeface="Andale Mono"/>
                <a:cs typeface="Andale Mono"/>
              </a:rPr>
              <a:t>://www.w3.org/2004/03/trix/trix-1</a:t>
            </a:r>
            <a:r>
              <a:rPr lang="en-US" sz="1200" dirty="0" smtClean="0">
                <a:solidFill>
                  <a:srgbClr val="C92802"/>
                </a:solidFill>
                <a:latin typeface="Andale Mono"/>
                <a:cs typeface="Andale Mono"/>
              </a:rPr>
              <a:t>/</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graph</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triple&gt; </a:t>
            </a:r>
            <a:endParaRPr lang="en-US" sz="1200" dirty="0">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example.org</a:t>
            </a:r>
            <a:r>
              <a:rPr lang="en-US" sz="1200" dirty="0">
                <a:solidFill>
                  <a:srgbClr val="424242"/>
                </a:solidFill>
                <a:latin typeface="Andale Mono"/>
                <a:cs typeface="Andale Mono"/>
              </a:rPr>
              <a:t>/feeds/60a76c80</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http://www.w3.org/1999/02/22-rdf-syntax-ns#type</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/work/atom-owl/2006-06-06/#Feed</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/triple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r>
              <a:rPr lang="en-US" sz="1200" dirty="0">
                <a:solidFill>
                  <a:srgbClr val="300099"/>
                </a:solidFill>
                <a:latin typeface="Andale Mono"/>
                <a:cs typeface="Andale Mono"/>
              </a:rPr>
              <a:t>&lt;triple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smtClean="0">
                <a:solidFill>
                  <a:srgbClr val="300099"/>
                </a:solidFill>
                <a:latin typeface="Andale Mono"/>
                <a:cs typeface="Andale Mono"/>
              </a:rPr>
              <a:t>uri</a:t>
            </a:r>
            <a:r>
              <a:rPr lang="en-US" sz="1200" dirty="0" smtClean="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example.org</a:t>
            </a:r>
            <a:r>
              <a:rPr lang="en-US" sz="1200" dirty="0">
                <a:solidFill>
                  <a:srgbClr val="424242"/>
                </a:solidFill>
                <a:latin typeface="Andale Mono"/>
                <a:cs typeface="Andale Mono"/>
              </a:rPr>
              <a:t>/feeds/60a76c80</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/work/atom-owl/2006-06-06/#title</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plainLiteral</a:t>
            </a:r>
            <a:r>
              <a:rPr lang="en-US" sz="1200" dirty="0">
                <a:solidFill>
                  <a:srgbClr val="300099"/>
                </a:solidFill>
                <a:latin typeface="Andale Mono"/>
                <a:cs typeface="Andale Mono"/>
              </a:rPr>
              <a:t> </a:t>
            </a:r>
            <a:r>
              <a:rPr lang="en-US" sz="1200" dirty="0" err="1">
                <a:solidFill>
                  <a:srgbClr val="E2B53A"/>
                </a:solidFill>
                <a:latin typeface="Andale Mono"/>
                <a:cs typeface="Andale Mono"/>
              </a:rPr>
              <a:t>xml:lang</a:t>
            </a:r>
            <a:r>
              <a:rPr lang="en-US" sz="1200" dirty="0">
                <a:solidFill>
                  <a:srgbClr val="424242"/>
                </a:solidFill>
                <a:latin typeface="Andale Mono"/>
                <a:cs typeface="Andale Mono"/>
              </a:rPr>
              <a:t>=</a:t>
            </a:r>
            <a:r>
              <a:rPr lang="en-US" sz="1200" dirty="0">
                <a:solidFill>
                  <a:srgbClr val="C92802"/>
                </a:solidFill>
                <a:latin typeface="Andale Mono"/>
                <a:cs typeface="Andale Mono"/>
              </a:rPr>
              <a:t>"en"</a:t>
            </a:r>
            <a:r>
              <a:rPr lang="en-US" sz="1200" dirty="0">
                <a:solidFill>
                  <a:srgbClr val="300099"/>
                </a:solidFill>
                <a:latin typeface="Andale Mono"/>
                <a:cs typeface="Andale Mono"/>
              </a:rPr>
              <a:t>&gt;</a:t>
            </a:r>
            <a:r>
              <a:rPr lang="en-US" sz="1200" dirty="0">
                <a:solidFill>
                  <a:srgbClr val="424242"/>
                </a:solidFill>
                <a:latin typeface="Andale Mono"/>
                <a:cs typeface="Andale Mono"/>
              </a:rPr>
              <a:t>Example Feed</a:t>
            </a:r>
            <a:r>
              <a:rPr lang="en-US" sz="1200" dirty="0">
                <a:solidFill>
                  <a:srgbClr val="300099"/>
                </a:solidFill>
                <a:latin typeface="Andale Mono"/>
                <a:cs typeface="Andale Mono"/>
              </a:rPr>
              <a:t>&lt;/</a:t>
            </a:r>
            <a:r>
              <a:rPr lang="en-US" sz="1200" dirty="0" err="1">
                <a:solidFill>
                  <a:srgbClr val="300099"/>
                </a:solidFill>
                <a:latin typeface="Andale Mono"/>
                <a:cs typeface="Andale Mono"/>
              </a:rPr>
              <a:t>plainLiteral</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/triple&gt; </a:t>
            </a:r>
            <a:endParaRPr lang="en-US" sz="1200" dirty="0">
              <a:latin typeface="Andale Mono"/>
              <a:cs typeface="Andale Mono"/>
            </a:endParaRPr>
          </a:p>
          <a:p>
            <a:pPr marL="0" indent="0">
              <a:lnSpc>
                <a:spcPct val="100000"/>
              </a:lnSpc>
              <a:buNone/>
            </a:pPr>
            <a:r>
              <a:rPr lang="en-US" sz="1200" dirty="0" smtClean="0">
                <a:solidFill>
                  <a:srgbClr val="300099"/>
                </a:solidFill>
                <a:latin typeface="Andale Mono"/>
                <a:cs typeface="Andale Mono"/>
              </a:rPr>
              <a:t>	&lt;/graph</a:t>
            </a:r>
            <a:r>
              <a:rPr lang="en-US" sz="1200" dirty="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err="1" smtClean="0">
                <a:solidFill>
                  <a:srgbClr val="300099"/>
                </a:solidFill>
                <a:latin typeface="Andale Mono"/>
                <a:cs typeface="Andale Mono"/>
              </a:rPr>
              <a:t>trix</a:t>
            </a:r>
            <a:r>
              <a:rPr lang="en-US" sz="1200" dirty="0" smtClean="0">
                <a:solidFill>
                  <a:srgbClr val="300099"/>
                </a:solidFill>
                <a:latin typeface="Andale Mono"/>
                <a:cs typeface="Andale Mono"/>
              </a:rPr>
              <a:t>&gt;</a:t>
            </a:r>
            <a:endParaRPr lang="en-US" sz="1200" dirty="0">
              <a:latin typeface="Andale Mono"/>
              <a:cs typeface="Andale Mono"/>
            </a:endParaRP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15</a:t>
            </a:fld>
            <a:endParaRPr lang="en-US"/>
          </a:p>
        </p:txBody>
      </p:sp>
    </p:spTree>
    <p:extLst>
      <p:ext uri="{BB962C8B-B14F-4D97-AF65-F5344CB8AC3E}">
        <p14:creationId xmlns:p14="http://schemas.microsoft.com/office/powerpoint/2010/main" val="138227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4" end="14"/>
                                            </p:txEl>
                                          </p:spTgt>
                                        </p:tgtEl>
                                        <p:attrNameLst>
                                          <p:attrName>style.visibility</p:attrName>
                                        </p:attrNameLst>
                                      </p:cBhvr>
                                      <p:to>
                                        <p:strVal val="visible"/>
                                      </p:to>
                                    </p:set>
                                    <p:animEffect transition="in" filter="fade">
                                      <p:cBhvr>
                                        <p:cTn id="10" dur="500"/>
                                        <p:tgtEl>
                                          <p:spTgt spid="3">
                                            <p:txEl>
                                              <p:pRg st="14" end="1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3" end="13"/>
                                            </p:txEl>
                                          </p:spTgt>
                                        </p:tgtEl>
                                        <p:attrNameLst>
                                          <p:attrName>style.visibility</p:attrName>
                                        </p:attrNameLst>
                                      </p:cBhvr>
                                      <p:to>
                                        <p:strVal val="visible"/>
                                      </p:to>
                                    </p:set>
                                    <p:animEffect transition="in" filter="fade">
                                      <p:cBhvr>
                                        <p:cTn id="16" dur="500"/>
                                        <p:tgtEl>
                                          <p:spTgt spid="3">
                                            <p:txEl>
                                              <p:pRg st="13" end="1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Compilation and Execution</a:t>
            </a:r>
            <a:endParaRPr lang="en-US" sz="2800" dirty="0"/>
          </a:p>
        </p:txBody>
      </p:sp>
      <p:sp>
        <p:nvSpPr>
          <p:cNvPr id="3" name="Content Placeholder 2"/>
          <p:cNvSpPr>
            <a:spLocks noGrp="1"/>
          </p:cNvSpPr>
          <p:nvPr>
            <p:ph idx="1"/>
          </p:nvPr>
        </p:nvSpPr>
        <p:spPr/>
        <p:txBody>
          <a:bodyPr/>
          <a:lstStyle/>
          <a:p>
            <a:pPr marL="0" indent="0" algn="ctr">
              <a:buNone/>
            </a:pPr>
            <a:r>
              <a:rPr lang="en-US" dirty="0" smtClean="0"/>
              <a:t>Translate</a:t>
            </a:r>
          </a:p>
          <a:p>
            <a:pPr marL="0" indent="0" algn="ctr">
              <a:buNone/>
            </a:pPr>
            <a:r>
              <a:rPr lang="en-US" dirty="0" smtClean="0"/>
              <a:t>Include</a:t>
            </a:r>
          </a:p>
          <a:p>
            <a:pPr marL="0" indent="0" algn="ctr">
              <a:buNone/>
            </a:pPr>
            <a:r>
              <a:rPr lang="en-US" dirty="0" smtClean="0"/>
              <a:t>Expand</a:t>
            </a:r>
          </a:p>
          <a:p>
            <a:pPr marL="0" indent="0" algn="ctr">
              <a:buNone/>
            </a:pPr>
            <a:r>
              <a:rPr lang="en-US" dirty="0" smtClean="0"/>
              <a:t>Compile</a:t>
            </a:r>
            <a:endParaRPr lang="en-US" dirty="0"/>
          </a:p>
          <a:p>
            <a:pPr marL="0" indent="0" algn="ctr">
              <a:buNone/>
            </a:pPr>
            <a:r>
              <a:rPr lang="en-US" dirty="0" smtClean="0"/>
              <a:t>Execute</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16</a:t>
            </a:fld>
            <a:endParaRPr lang="en-US"/>
          </a:p>
        </p:txBody>
      </p:sp>
    </p:spTree>
    <p:extLst>
      <p:ext uri="{BB962C8B-B14F-4D97-AF65-F5344CB8AC3E}">
        <p14:creationId xmlns:p14="http://schemas.microsoft.com/office/powerpoint/2010/main" val="96074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089469" y="3432215"/>
            <a:ext cx="6243685" cy="68063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dirty="0" smtClean="0"/>
              <a:t>Translation</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17</a:t>
            </a:fld>
            <a:endParaRPr lang="en-US"/>
          </a:p>
        </p:txBody>
      </p:sp>
      <p:sp>
        <p:nvSpPr>
          <p:cNvPr id="3" name="Content Placeholder 2"/>
          <p:cNvSpPr>
            <a:spLocks noGrp="1"/>
          </p:cNvSpPr>
          <p:nvPr>
            <p:ph idx="1"/>
          </p:nvPr>
        </p:nvSpPr>
        <p:spPr>
          <a:xfrm>
            <a:off x="1160464" y="1200151"/>
            <a:ext cx="7526336" cy="3394472"/>
          </a:xfrm>
        </p:spPr>
        <p:txBody>
          <a:bodyPr>
            <a:normAutofit/>
          </a:bodyPr>
          <a:lstStyle/>
          <a:p>
            <a:pPr marL="0" indent="0">
              <a:lnSpc>
                <a:spcPct val="100000"/>
              </a:lnSpc>
              <a:buNone/>
            </a:pPr>
            <a:r>
              <a:rPr lang="en-US" sz="1200" dirty="0">
                <a:solidFill>
                  <a:srgbClr val="300099"/>
                </a:solidFill>
                <a:latin typeface="Andale Mono"/>
                <a:cs typeface="Andale Mono"/>
              </a:rPr>
              <a:t>&lt;rule </a:t>
            </a:r>
            <a:r>
              <a:rPr lang="en-US" sz="1200" dirty="0">
                <a:solidFill>
                  <a:srgbClr val="E2B53A"/>
                </a:solidFill>
                <a:latin typeface="Andale Mono"/>
                <a:cs typeface="Andale Mono"/>
              </a:rPr>
              <a:t>context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triple </a:t>
            </a:r>
            <a:r>
              <a:rPr lang="en-US" sz="1200" dirty="0">
                <a:solidFill>
                  <a:srgbClr val="E2B53A"/>
                </a:solidFill>
                <a:latin typeface="Andale Mono"/>
                <a:cs typeface="Andale Mono"/>
              </a:rPr>
              <a:t>match</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feedURI</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/work/atom-owl/2006-06-06/#title</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plainLiteral</a:t>
            </a:r>
            <a:r>
              <a:rPr lang="en-US" sz="1200" dirty="0">
                <a:solidFill>
                  <a:srgbClr val="300099"/>
                </a:solidFill>
                <a:latin typeface="Andale Mono"/>
                <a:cs typeface="Andale Mono"/>
              </a:rPr>
              <a:t> </a:t>
            </a:r>
            <a:r>
              <a:rPr lang="en-US" sz="1200" dirty="0" err="1">
                <a:solidFill>
                  <a:srgbClr val="E2B53A"/>
                </a:solidFill>
                <a:latin typeface="Andale Mono"/>
                <a:cs typeface="Andale Mono"/>
              </a:rPr>
              <a:t>xml:lang</a:t>
            </a:r>
            <a:r>
              <a:rPr lang="en-US" sz="1200" dirty="0">
                <a:solidFill>
                  <a:srgbClr val="424242"/>
                </a:solidFill>
                <a:latin typeface="Andale Mono"/>
                <a:cs typeface="Andale Mono"/>
              </a:rPr>
              <a:t>=</a:t>
            </a:r>
            <a:r>
              <a:rPr lang="en-US" sz="1200" dirty="0">
                <a:solidFill>
                  <a:srgbClr val="C92802"/>
                </a:solidFill>
                <a:latin typeface="Andale Mono"/>
                <a:cs typeface="Andale Mono"/>
              </a:rPr>
              <a:t>"en"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/triple</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/rule</a:t>
            </a:r>
            <a:r>
              <a:rPr lang="en-US" sz="1200" dirty="0" smtClean="0">
                <a:solidFill>
                  <a:srgbClr val="300099"/>
                </a:solidFill>
                <a:latin typeface="Andale Mono"/>
                <a:cs typeface="Andale Mono"/>
              </a:rPr>
              <a:t>&gt;</a:t>
            </a:r>
          </a:p>
          <a:p>
            <a:pPr marL="0" indent="0">
              <a:lnSpc>
                <a:spcPct val="100000"/>
              </a:lnSpc>
              <a:buNone/>
            </a:pPr>
            <a:endParaRPr lang="en-US" sz="1200" dirty="0">
              <a:latin typeface="Andale Mono"/>
              <a:cs typeface="Andale Mono"/>
            </a:endParaRPr>
          </a:p>
          <a:p>
            <a:pPr marL="0" indent="0">
              <a:lnSpc>
                <a:spcPct val="100000"/>
              </a:lnSpc>
              <a:buNone/>
            </a:pPr>
            <a:r>
              <a:rPr lang="en-US" sz="1200" dirty="0">
                <a:solidFill>
                  <a:srgbClr val="300099"/>
                </a:solidFill>
                <a:latin typeface="Andale Mono"/>
                <a:cs typeface="Andale Mono"/>
              </a:rPr>
              <a:t>&lt;</a:t>
            </a:r>
            <a:r>
              <a:rPr lang="en-US" sz="1200" dirty="0" err="1">
                <a:solidFill>
                  <a:srgbClr val="300099"/>
                </a:solidFill>
                <a:latin typeface="Andale Mono"/>
                <a:cs typeface="Andale Mono"/>
              </a:rPr>
              <a:t>iso:rule</a:t>
            </a:r>
            <a:r>
              <a:rPr lang="en-US" sz="1200" dirty="0">
                <a:solidFill>
                  <a:srgbClr val="300099"/>
                </a:solidFill>
                <a:latin typeface="Andale Mono"/>
                <a:cs typeface="Andale Mono"/>
              </a:rPr>
              <a:t> </a:t>
            </a:r>
            <a:r>
              <a:rPr lang="en-US" sz="1200" dirty="0">
                <a:solidFill>
                  <a:srgbClr val="E2B53A"/>
                </a:solidFill>
                <a:latin typeface="Andale Mono"/>
                <a:cs typeface="Andale Mono"/>
              </a:rPr>
              <a:t>context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iso:report</a:t>
            </a:r>
            <a:r>
              <a:rPr lang="en-US" sz="1200" dirty="0">
                <a:solidFill>
                  <a:srgbClr val="300099"/>
                </a:solidFill>
                <a:latin typeface="Andale Mono"/>
                <a:cs typeface="Andale Mono"/>
              </a:rPr>
              <a:t> </a:t>
            </a:r>
            <a:r>
              <a:rPr lang="en-US" sz="1200" dirty="0">
                <a:solidFill>
                  <a:srgbClr val="E2B53A"/>
                </a:solidFill>
                <a:latin typeface="Andale Mono"/>
                <a:cs typeface="Andale Mono"/>
              </a:rPr>
              <a:t>test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sl:uri</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feedURI</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sl:uri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/work/atom-owl/2006-06-06/#title</a:t>
            </a:r>
            <a:r>
              <a:rPr lang="en-US" sz="1200" dirty="0">
                <a:solidFill>
                  <a:srgbClr val="300099"/>
                </a:solidFill>
                <a:latin typeface="Andale Mono"/>
                <a:cs typeface="Andale Mono"/>
              </a:rPr>
              <a:t>&lt;/</a:t>
            </a:r>
            <a:r>
              <a:rPr lang="en-US" sz="1200" dirty="0" err="1">
                <a:solidFill>
                  <a:srgbClr val="300099"/>
                </a:solidFill>
                <a:latin typeface="Andale Mono"/>
                <a:cs typeface="Andale Mono"/>
              </a:rPr>
              <a:t>sl:uri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sl:plainLiteral</a:t>
            </a:r>
            <a:r>
              <a:rPr lang="en-US" sz="1200" dirty="0">
                <a:solidFill>
                  <a:srgbClr val="300099"/>
                </a:solidFill>
                <a:latin typeface="Andale Mono"/>
                <a:cs typeface="Andale Mono"/>
              </a:rPr>
              <a:t> </a:t>
            </a:r>
            <a:r>
              <a:rPr lang="en-US" sz="1200" dirty="0" err="1">
                <a:solidFill>
                  <a:srgbClr val="E2B53A"/>
                </a:solidFill>
                <a:latin typeface="Andale Mono"/>
                <a:cs typeface="Andale Mono"/>
              </a:rPr>
              <a:t>xml:lang</a:t>
            </a:r>
            <a:r>
              <a:rPr lang="en-US" sz="1200" dirty="0">
                <a:solidFill>
                  <a:srgbClr val="424242"/>
                </a:solidFill>
                <a:latin typeface="Andale Mono"/>
                <a:cs typeface="Andale Mono"/>
              </a:rPr>
              <a:t>=</a:t>
            </a:r>
            <a:r>
              <a:rPr lang="en-US" sz="1200" dirty="0">
                <a:solidFill>
                  <a:srgbClr val="C92802"/>
                </a:solidFill>
                <a:latin typeface="Andale Mono"/>
                <a:cs typeface="Andale Mono"/>
              </a:rPr>
              <a:t>"en"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iso:report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iso:rule</a:t>
            </a:r>
            <a:r>
              <a:rPr lang="en-US" sz="1200" dirty="0">
                <a:solidFill>
                  <a:srgbClr val="300099"/>
                </a:solidFill>
                <a:latin typeface="Andale Mono"/>
                <a:cs typeface="Andale Mono"/>
              </a:rPr>
              <a:t>&gt; </a:t>
            </a:r>
            <a:endParaRPr lang="en-US" sz="1200" dirty="0">
              <a:latin typeface="Andale Mono"/>
              <a:cs typeface="Andale Mono"/>
            </a:endParaRPr>
          </a:p>
        </p:txBody>
      </p:sp>
    </p:spTree>
    <p:extLst>
      <p:ext uri="{BB962C8B-B14F-4D97-AF65-F5344CB8AC3E}">
        <p14:creationId xmlns:p14="http://schemas.microsoft.com/office/powerpoint/2010/main" val="3894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animEffect transition="in" filter="fade">
                                      <p:cBhvr>
                                        <p:cTn id="33" dur="500"/>
                                        <p:tgtEl>
                                          <p:spTgt spid="3">
                                            <p:txEl>
                                              <p:pRg st="14" end="1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fade">
                                      <p:cBhvr>
                                        <p:cTn id="41" dur="500"/>
                                        <p:tgtEl>
                                          <p:spTgt spid="3">
                                            <p:txEl>
                                              <p:pRg st="13" end="1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500"/>
                                        <p:tgtEl>
                                          <p:spTgt spid="3">
                                            <p:txEl>
                                              <p:pRg st="10" end="1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500"/>
                                        <p:tgtEl>
                                          <p:spTgt spid="3">
                                            <p:txEl>
                                              <p:pRg st="11" end="11"/>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Advanced Mappings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18</a:t>
            </a:fld>
            <a:endParaRPr lang="en-US"/>
          </a:p>
        </p:txBody>
      </p:sp>
      <p:pic>
        <p:nvPicPr>
          <p:cNvPr id="7"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458646"/>
            <a:ext cx="9144000" cy="2877482"/>
          </a:xfrm>
        </p:spPr>
      </p:pic>
    </p:spTree>
    <p:extLst>
      <p:ext uri="{BB962C8B-B14F-4D97-AF65-F5344CB8AC3E}">
        <p14:creationId xmlns:p14="http://schemas.microsoft.com/office/powerpoint/2010/main" val="232957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5822462" y="1670538"/>
            <a:ext cx="2366454" cy="241122"/>
            <a:chOff x="5822462" y="1670538"/>
            <a:chExt cx="2366454" cy="241122"/>
          </a:xfrm>
        </p:grpSpPr>
        <p:sp>
          <p:nvSpPr>
            <p:cNvPr id="7" name="Rounded Rectangle 6"/>
            <p:cNvSpPr/>
            <p:nvPr/>
          </p:nvSpPr>
          <p:spPr>
            <a:xfrm>
              <a:off x="5822462" y="1670538"/>
              <a:ext cx="730738"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7383682" y="1677198"/>
              <a:ext cx="805234"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3726380" y="1901186"/>
            <a:ext cx="805234" cy="886553"/>
            <a:chOff x="3726380" y="1901186"/>
            <a:chExt cx="805234" cy="886553"/>
          </a:xfrm>
        </p:grpSpPr>
        <p:sp>
          <p:nvSpPr>
            <p:cNvPr id="9" name="Rounded Rectangle 8"/>
            <p:cNvSpPr/>
            <p:nvPr/>
          </p:nvSpPr>
          <p:spPr>
            <a:xfrm>
              <a:off x="3726380" y="1901186"/>
              <a:ext cx="730738"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3726380" y="2553277"/>
              <a:ext cx="805234"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normAutofit/>
          </a:bodyPr>
          <a:lstStyle/>
          <a:p>
            <a:r>
              <a:rPr lang="en-US" sz="2800" dirty="0" smtClean="0"/>
              <a:t>URI Templates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19</a:t>
            </a:fld>
            <a:endParaRPr lang="en-US"/>
          </a:p>
        </p:txBody>
      </p:sp>
      <p:sp>
        <p:nvSpPr>
          <p:cNvPr id="3" name="Content Placeholder 2"/>
          <p:cNvSpPr>
            <a:spLocks noGrp="1"/>
          </p:cNvSpPr>
          <p:nvPr>
            <p:ph idx="1"/>
          </p:nvPr>
        </p:nvSpPr>
        <p:spPr>
          <a:xfrm>
            <a:off x="1160462" y="1200151"/>
            <a:ext cx="7526337" cy="3394472"/>
          </a:xfrm>
        </p:spPr>
        <p:txBody>
          <a:bodyPr>
            <a:normAutofit/>
          </a:bodyPr>
          <a:lstStyle/>
          <a:p>
            <a:pPr marL="0" indent="0">
              <a:lnSpc>
                <a:spcPct val="100000"/>
              </a:lnSpc>
              <a:buNone/>
            </a:pPr>
            <a:r>
              <a:rPr lang="en-US" sz="1200" dirty="0">
                <a:solidFill>
                  <a:srgbClr val="300099"/>
                </a:solidFill>
                <a:latin typeface="Andale Mono"/>
                <a:cs typeface="Andale Mono"/>
              </a:rPr>
              <a:t>&lt;rule </a:t>
            </a:r>
            <a:r>
              <a:rPr lang="en-US" sz="1200" dirty="0">
                <a:solidFill>
                  <a:srgbClr val="E2B53A"/>
                </a:solidFill>
                <a:latin typeface="Andale Mono"/>
                <a:cs typeface="Andale Mono"/>
              </a:rPr>
              <a:t>context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atom:entry</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triple </a:t>
            </a:r>
            <a:r>
              <a:rPr lang="en-US" sz="1200" dirty="0">
                <a:solidFill>
                  <a:srgbClr val="E2B53A"/>
                </a:solidFill>
                <a:latin typeface="Andale Mono"/>
                <a:cs typeface="Andale Mono"/>
              </a:rPr>
              <a:t>match</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 </a:t>
            </a:r>
            <a:r>
              <a:rPr lang="en-US" sz="1200" dirty="0">
                <a:solidFill>
                  <a:srgbClr val="E2B53A"/>
                </a:solidFill>
                <a:latin typeface="Andale Mono"/>
                <a:cs typeface="Andale Mono"/>
              </a:rPr>
              <a:t>template</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"http</a:t>
            </a:r>
            <a:r>
              <a:rPr lang="en-US" sz="1200" dirty="0">
                <a:solidFill>
                  <a:srgbClr val="C92802"/>
                </a:solidFill>
                <a:latin typeface="Andale Mono"/>
                <a:cs typeface="Andale Mono"/>
              </a:rPr>
              <a:t>://</a:t>
            </a:r>
            <a:r>
              <a:rPr lang="en-US" sz="1200" dirty="0" err="1">
                <a:solidFill>
                  <a:srgbClr val="C92802"/>
                </a:solidFill>
                <a:latin typeface="Andale Mono"/>
                <a:cs typeface="Andale Mono"/>
              </a:rPr>
              <a:t>example.org</a:t>
            </a:r>
            <a:r>
              <a:rPr lang="en-US" sz="1200" dirty="0">
                <a:solidFill>
                  <a:srgbClr val="C92802"/>
                </a:solidFill>
                <a:latin typeface="Andale Mono"/>
                <a:cs typeface="Andale Mono"/>
              </a:rPr>
              <a:t>/feeds/</a:t>
            </a:r>
            <a:r>
              <a:rPr lang="en-US" sz="1200" b="1" dirty="0">
                <a:solidFill>
                  <a:srgbClr val="C92802"/>
                </a:solidFill>
                <a:latin typeface="Andale Mono"/>
                <a:cs typeface="Andale Mono"/>
              </a:rPr>
              <a:t>{</a:t>
            </a:r>
            <a:r>
              <a:rPr lang="en-US" sz="1200" b="1" dirty="0" err="1">
                <a:solidFill>
                  <a:srgbClr val="C92802"/>
                </a:solidFill>
                <a:latin typeface="Andale Mono"/>
                <a:cs typeface="Andale Mono"/>
              </a:rPr>
              <a:t>feedID</a:t>
            </a:r>
            <a:r>
              <a:rPr lang="en-US" sz="1200" b="1" dirty="0">
                <a:solidFill>
                  <a:srgbClr val="C92802"/>
                </a:solidFill>
                <a:latin typeface="Andale Mono"/>
                <a:cs typeface="Andale Mono"/>
              </a:rPr>
              <a:t>}</a:t>
            </a:r>
            <a:r>
              <a:rPr lang="en-US" sz="1200" dirty="0">
                <a:solidFill>
                  <a:srgbClr val="C92802"/>
                </a:solidFill>
                <a:latin typeface="Andale Mono"/>
                <a:cs typeface="Andale Mono"/>
              </a:rPr>
              <a:t>/entries/</a:t>
            </a:r>
            <a:r>
              <a:rPr lang="en-US" sz="1200" b="1" dirty="0">
                <a:solidFill>
                  <a:srgbClr val="C92802"/>
                </a:solidFill>
                <a:latin typeface="Andale Mono"/>
                <a:cs typeface="Andale Mono"/>
              </a:rPr>
              <a:t>{</a:t>
            </a:r>
            <a:r>
              <a:rPr lang="en-US" sz="1200" b="1" dirty="0" err="1">
                <a:solidFill>
                  <a:srgbClr val="C92802"/>
                </a:solidFill>
                <a:latin typeface="Andale Mono"/>
                <a:cs typeface="Andale Mono"/>
              </a:rPr>
              <a:t>entryID</a:t>
            </a:r>
            <a:r>
              <a:rPr lang="en-US" sz="1200" b="1" dirty="0" smtClean="0">
                <a:solidFill>
                  <a:srgbClr val="C92802"/>
                </a:solidFill>
                <a:latin typeface="Andale Mono"/>
                <a:cs typeface="Andale Mono"/>
              </a:rPr>
              <a:t>}</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param</a:t>
            </a:r>
            <a:r>
              <a:rPr lang="en-US" sz="1200" dirty="0">
                <a:solidFill>
                  <a:srgbClr val="300099"/>
                </a:solidFill>
                <a:latin typeface="Andale Mono"/>
                <a:cs typeface="Andale Mono"/>
              </a:rPr>
              <a:t> </a:t>
            </a:r>
            <a:r>
              <a:rPr lang="en-US" sz="1200" dirty="0">
                <a:solidFill>
                  <a:srgbClr val="E2B53A"/>
                </a:solidFill>
                <a:latin typeface="Andale Mono"/>
                <a:cs typeface="Andale Mono"/>
              </a:rPr>
              <a:t>name</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b="1" dirty="0" err="1" smtClean="0">
                <a:solidFill>
                  <a:srgbClr val="C92802"/>
                </a:solidFill>
                <a:latin typeface="Andale Mono"/>
                <a:cs typeface="Andale Mono"/>
              </a:rPr>
              <a:t>feedID</a:t>
            </a:r>
            <a:r>
              <a:rPr lang="en-US" sz="1200" dirty="0" smtClean="0">
                <a:solidFill>
                  <a:srgbClr val="C92802"/>
                </a:solidFill>
                <a:latin typeface="Andale Mono"/>
                <a:cs typeface="Andale Mono"/>
              </a:rPr>
              <a:t>"</a:t>
            </a: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"substring-after(/</a:t>
            </a:r>
            <a:r>
              <a:rPr lang="en-US" sz="1200" dirty="0" err="1">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atom:id</a:t>
            </a:r>
            <a:r>
              <a:rPr lang="en-US" sz="1200" dirty="0">
                <a:solidFill>
                  <a:srgbClr val="C92802"/>
                </a:solidFill>
                <a:latin typeface="Andale Mono"/>
                <a:cs typeface="Andale Mono"/>
              </a:rPr>
              <a:t>, 'feeds</a:t>
            </a:r>
            <a:r>
              <a:rPr lang="en-US" sz="1200" dirty="0" smtClean="0">
                <a:solidFill>
                  <a:srgbClr val="C92802"/>
                </a:solidFill>
                <a:latin typeface="Andale Mono"/>
                <a:cs typeface="Andale Mono"/>
              </a:rPr>
              <a:t>/')"</a:t>
            </a: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type</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xs:string</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param</a:t>
            </a:r>
            <a:r>
              <a:rPr lang="en-US" sz="1200" dirty="0">
                <a:solidFill>
                  <a:srgbClr val="300099"/>
                </a:solidFill>
                <a:latin typeface="Andale Mono"/>
                <a:cs typeface="Andale Mono"/>
              </a:rPr>
              <a:t> </a:t>
            </a:r>
            <a:r>
              <a:rPr lang="en-US" sz="1200" dirty="0">
                <a:solidFill>
                  <a:srgbClr val="E2B53A"/>
                </a:solidFill>
                <a:latin typeface="Andale Mono"/>
                <a:cs typeface="Andale Mono"/>
              </a:rPr>
              <a:t>name</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b="1" dirty="0" err="1" smtClean="0">
                <a:solidFill>
                  <a:srgbClr val="C92802"/>
                </a:solidFill>
                <a:latin typeface="Andale Mono"/>
                <a:cs typeface="Andale Mono"/>
              </a:rPr>
              <a:t>entryID</a:t>
            </a:r>
            <a:r>
              <a:rPr lang="en-US" sz="1200" dirty="0">
                <a:solidFill>
                  <a:srgbClr val="C92802"/>
                </a:solidFill>
                <a:latin typeface="Andale Mono"/>
                <a:cs typeface="Andale Mono"/>
              </a:rPr>
              <a:t>"</a:t>
            </a:r>
            <a:endParaRPr lang="en-US" sz="1200" dirty="0" smtClean="0">
              <a:solidFill>
                <a:srgbClr val="C92802"/>
              </a:solidFill>
              <a:latin typeface="Andale Mono"/>
              <a:cs typeface="Andale Mono"/>
            </a:endParaRP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"substring-after(</a:t>
            </a:r>
            <a:r>
              <a:rPr lang="en-US" sz="1200" dirty="0" err="1">
                <a:solidFill>
                  <a:srgbClr val="C92802"/>
                </a:solidFill>
                <a:latin typeface="Andale Mono"/>
                <a:cs typeface="Andale Mono"/>
              </a:rPr>
              <a:t>atom:id</a:t>
            </a:r>
            <a:r>
              <a:rPr lang="en-US" sz="1200" dirty="0">
                <a:solidFill>
                  <a:srgbClr val="C92802"/>
                </a:solidFill>
                <a:latin typeface="Andale Mono"/>
                <a:cs typeface="Andale Mono"/>
              </a:rPr>
              <a:t>, 'entries</a:t>
            </a:r>
            <a:r>
              <a:rPr lang="en-US" sz="1200" dirty="0" smtClean="0">
                <a:solidFill>
                  <a:srgbClr val="C92802"/>
                </a:solidFill>
                <a:latin typeface="Andale Mono"/>
                <a:cs typeface="Andale Mono"/>
              </a:rPr>
              <a:t>/')"</a:t>
            </a: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smtClean="0">
                <a:solidFill>
                  <a:srgbClr val="E2B53A"/>
                </a:solidFill>
                <a:latin typeface="Andale Mono"/>
                <a:cs typeface="Andale Mono"/>
              </a:rPr>
              <a:t>type</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xs:string</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http://www.w3.org/1999/02/22-rdf-syntax-ns#type</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/work/atom-owl/2006-06-06/#Entry</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/triple</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/rule&gt; </a:t>
            </a:r>
            <a:endParaRPr lang="en-US" sz="1200" dirty="0">
              <a:latin typeface="Andale Mono"/>
              <a:cs typeface="Andale Mono"/>
            </a:endParaRPr>
          </a:p>
          <a:p>
            <a:pPr marL="0" indent="0">
              <a:lnSpc>
                <a:spcPct val="100000"/>
              </a:lnSpc>
              <a:buNone/>
            </a:pPr>
            <a:endParaRPr lang="en-US" sz="1200" dirty="0">
              <a:latin typeface="Andale Mono"/>
              <a:cs typeface="Andale Mono"/>
            </a:endParaRPr>
          </a:p>
        </p:txBody>
      </p:sp>
    </p:spTree>
    <p:extLst>
      <p:ext uri="{BB962C8B-B14F-4D97-AF65-F5344CB8AC3E}">
        <p14:creationId xmlns:p14="http://schemas.microsoft.com/office/powerpoint/2010/main" val="173031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animEffect transition="in" filter="fade">
                                      <p:cBhvr>
                                        <p:cTn id="25" dur="500"/>
                                        <p:tgtEl>
                                          <p:spTgt spid="3">
                                            <p:txEl>
                                              <p:pRg st="13" end="1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500"/>
                                        <p:tgtEl>
                                          <p:spTgt spid="3">
                                            <p:txEl>
                                              <p:pRg st="3" end="3"/>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895" y="1581712"/>
            <a:ext cx="5168656" cy="2247832"/>
          </a:xfrm>
        </p:spPr>
        <p:txBody>
          <a:bodyPr>
            <a:normAutofit fontScale="90000"/>
          </a:bodyPr>
          <a:lstStyle/>
          <a:p>
            <a:pPr algn="r"/>
            <a:r>
              <a:rPr lang="en-US" sz="6000" b="1" dirty="0" smtClean="0">
                <a:ln w="6350" cmpd="sng">
                  <a:solidFill>
                    <a:schemeClr val="tx1">
                      <a:alpha val="50000"/>
                    </a:schemeClr>
                  </a:solidFill>
                </a:ln>
                <a:gradFill flip="none" rotWithShape="1">
                  <a:gsLst>
                    <a:gs pos="0">
                      <a:srgbClr val="F54295"/>
                    </a:gs>
                    <a:gs pos="74000">
                      <a:srgbClr val="FFFFFF"/>
                    </a:gs>
                    <a:gs pos="65000">
                      <a:srgbClr val="F54295"/>
                    </a:gs>
                  </a:gsLst>
                  <a:lin ang="5400000" scaled="0"/>
                  <a:tileRect/>
                </a:gradFill>
              </a:rPr>
              <a:t>SCHEMATRON</a:t>
            </a:r>
            <a:br>
              <a:rPr lang="en-US" sz="6000" b="1" dirty="0" smtClean="0">
                <a:ln w="6350" cmpd="sng">
                  <a:solidFill>
                    <a:schemeClr val="tx1">
                      <a:alpha val="50000"/>
                    </a:schemeClr>
                  </a:solidFill>
                </a:ln>
                <a:gradFill flip="none" rotWithShape="1">
                  <a:gsLst>
                    <a:gs pos="0">
                      <a:srgbClr val="F54295"/>
                    </a:gs>
                    <a:gs pos="74000">
                      <a:srgbClr val="FFFFFF"/>
                    </a:gs>
                    <a:gs pos="65000">
                      <a:srgbClr val="F54295"/>
                    </a:gs>
                  </a:gsLst>
                  <a:lin ang="5400000" scaled="0"/>
                  <a:tileRect/>
                </a:gradFill>
              </a:rPr>
            </a:br>
            <a:r>
              <a:rPr lang="en-US" dirty="0" smtClean="0">
                <a:ln w="3175">
                  <a:noFill/>
                </a:ln>
                <a:solidFill>
                  <a:schemeClr val="tx1"/>
                </a:solidFill>
              </a:rPr>
              <a:t>More </a:t>
            </a:r>
            <a:r>
              <a:rPr lang="en-US" dirty="0">
                <a:ln w="3175">
                  <a:noFill/>
                </a:ln>
                <a:solidFill>
                  <a:schemeClr val="tx1"/>
                </a:solidFill>
              </a:rPr>
              <a:t>u</a:t>
            </a:r>
            <a:r>
              <a:rPr lang="en-US" dirty="0" smtClean="0">
                <a:ln w="3175">
                  <a:noFill/>
                </a:ln>
                <a:solidFill>
                  <a:schemeClr val="tx1"/>
                </a:solidFill>
              </a:rPr>
              <a:t>seful than </a:t>
            </a:r>
            <a:br>
              <a:rPr lang="en-US" dirty="0" smtClean="0">
                <a:ln w="3175">
                  <a:noFill/>
                </a:ln>
                <a:solidFill>
                  <a:schemeClr val="tx1"/>
                </a:solidFill>
              </a:rPr>
            </a:br>
            <a:r>
              <a:rPr lang="en-US" dirty="0" smtClean="0">
                <a:ln w="3175">
                  <a:noFill/>
                </a:ln>
                <a:solidFill>
                  <a:schemeClr val="tx1"/>
                </a:solidFill>
              </a:rPr>
              <a:t>you’d thought!</a:t>
            </a:r>
            <a:br>
              <a:rPr lang="en-US" dirty="0" smtClean="0">
                <a:ln w="3175">
                  <a:noFill/>
                </a:ln>
                <a:solidFill>
                  <a:schemeClr val="tx1"/>
                </a:solidFill>
              </a:rPr>
            </a:br>
            <a:r>
              <a:rPr lang="en-US" dirty="0" smtClean="0">
                <a:ln w="3175">
                  <a:noFill/>
                </a:ln>
                <a:solidFill>
                  <a:schemeClr val="tx1"/>
                </a:solidFill>
              </a:rPr>
              <a:t/>
            </a:r>
            <a:br>
              <a:rPr lang="en-US" dirty="0" smtClean="0">
                <a:ln w="3175">
                  <a:noFill/>
                </a:ln>
                <a:solidFill>
                  <a:schemeClr val="tx1"/>
                </a:solidFill>
              </a:rPr>
            </a:br>
            <a:r>
              <a:rPr lang="en-US" sz="1800" dirty="0" smtClean="0">
                <a:ln w="3175">
                  <a:noFill/>
                </a:ln>
                <a:solidFill>
                  <a:schemeClr val="tx1">
                    <a:lumMod val="50000"/>
                    <a:lumOff val="50000"/>
                  </a:schemeClr>
                </a:solidFill>
              </a:rPr>
              <a:t>Philip Fennell</a:t>
            </a:r>
            <a:endParaRPr lang="en-US" sz="1800" dirty="0">
              <a:ln w="3175">
                <a:noFill/>
              </a:ln>
              <a:solidFill>
                <a:schemeClr val="tx1">
                  <a:lumMod val="50000"/>
                  <a:lumOff val="50000"/>
                </a:schemeClr>
              </a:solidFill>
            </a:endParaRPr>
          </a:p>
        </p:txBody>
      </p:sp>
      <p:pic>
        <p:nvPicPr>
          <p:cNvPr id="4" name="Picture 3" descr="smallBilby.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683" y="1580202"/>
            <a:ext cx="866367" cy="1790492"/>
          </a:xfrm>
          <a:prstGeom prst="rect">
            <a:avLst/>
          </a:prstGeom>
          <a:effectLst/>
        </p:spPr>
      </p:pic>
    </p:spTree>
    <p:extLst>
      <p:ext uri="{BB962C8B-B14F-4D97-AF65-F5344CB8AC3E}">
        <p14:creationId xmlns:p14="http://schemas.microsoft.com/office/powerpoint/2010/main" val="249763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704930" y="1573982"/>
            <a:ext cx="1015611" cy="2454157"/>
            <a:chOff x="2704930" y="1573982"/>
            <a:chExt cx="1015611" cy="2454157"/>
          </a:xfrm>
        </p:grpSpPr>
        <p:sp>
          <p:nvSpPr>
            <p:cNvPr id="13" name="Rounded Rectangle 12"/>
            <p:cNvSpPr/>
            <p:nvPr/>
          </p:nvSpPr>
          <p:spPr>
            <a:xfrm>
              <a:off x="2704930" y="3793677"/>
              <a:ext cx="775035"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4" name="Rounded Rectangle 13"/>
            <p:cNvSpPr/>
            <p:nvPr/>
          </p:nvSpPr>
          <p:spPr>
            <a:xfrm>
              <a:off x="2879845" y="1573982"/>
              <a:ext cx="840696"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grpSp>
      <p:grpSp>
        <p:nvGrpSpPr>
          <p:cNvPr id="16" name="Group 15"/>
          <p:cNvGrpSpPr/>
          <p:nvPr/>
        </p:nvGrpSpPr>
        <p:grpSpPr>
          <a:xfrm>
            <a:off x="1968075" y="1211341"/>
            <a:ext cx="2474195" cy="234462"/>
            <a:chOff x="1968075" y="1211341"/>
            <a:chExt cx="2474195" cy="234462"/>
          </a:xfrm>
        </p:grpSpPr>
        <p:sp>
          <p:nvSpPr>
            <p:cNvPr id="7" name="Rounded Rectangle 6"/>
            <p:cNvSpPr/>
            <p:nvPr/>
          </p:nvSpPr>
          <p:spPr>
            <a:xfrm>
              <a:off x="1968075" y="1211341"/>
              <a:ext cx="1299288"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8" name="Rounded Rectangle 7"/>
            <p:cNvSpPr/>
            <p:nvPr/>
          </p:nvSpPr>
          <p:spPr>
            <a:xfrm>
              <a:off x="3317718" y="1211341"/>
              <a:ext cx="1124552"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grpSp>
      <p:sp>
        <p:nvSpPr>
          <p:cNvPr id="9" name="Rounded Rectangle 8"/>
          <p:cNvSpPr/>
          <p:nvPr/>
        </p:nvSpPr>
        <p:spPr>
          <a:xfrm>
            <a:off x="3542809" y="3426788"/>
            <a:ext cx="1307882"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sz="2800" dirty="0" smtClean="0"/>
              <a:t>Abstract Patterns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20</a:t>
            </a:fld>
            <a:endParaRPr lang="en-US"/>
          </a:p>
        </p:txBody>
      </p:sp>
      <p:sp>
        <p:nvSpPr>
          <p:cNvPr id="3" name="Content Placeholder 2"/>
          <p:cNvSpPr>
            <a:spLocks noGrp="1"/>
          </p:cNvSpPr>
          <p:nvPr>
            <p:ph idx="1"/>
          </p:nvPr>
        </p:nvSpPr>
        <p:spPr>
          <a:xfrm>
            <a:off x="1160462" y="1200151"/>
            <a:ext cx="7526337" cy="3394472"/>
          </a:xfrm>
        </p:spPr>
        <p:txBody>
          <a:bodyPr>
            <a:normAutofit lnSpcReduction="10000"/>
          </a:bodyPr>
          <a:lstStyle/>
          <a:p>
            <a:pPr marL="0" indent="0">
              <a:lnSpc>
                <a:spcPct val="100000"/>
              </a:lnSpc>
              <a:buNone/>
            </a:pPr>
            <a:r>
              <a:rPr lang="en-US" sz="1100" dirty="0">
                <a:solidFill>
                  <a:srgbClr val="300099"/>
                </a:solidFill>
                <a:latin typeface="Andale Mono"/>
                <a:cs typeface="Andale Mono"/>
              </a:rPr>
              <a:t>&lt;pattern </a:t>
            </a:r>
            <a:r>
              <a:rPr lang="en-US" sz="1100" dirty="0">
                <a:solidFill>
                  <a:srgbClr val="E2B53A"/>
                </a:solidFill>
                <a:latin typeface="Andale Mono"/>
                <a:cs typeface="Andale Mono"/>
              </a:rPr>
              <a:t>abstract</a:t>
            </a:r>
            <a:r>
              <a:rPr lang="en-US" sz="1100" dirty="0">
                <a:solidFill>
                  <a:srgbClr val="424242"/>
                </a:solidFill>
                <a:latin typeface="Andale Mono"/>
                <a:cs typeface="Andale Mono"/>
              </a:rPr>
              <a:t>=</a:t>
            </a:r>
            <a:r>
              <a:rPr lang="en-US" sz="1100" dirty="0">
                <a:solidFill>
                  <a:srgbClr val="C92802"/>
                </a:solidFill>
                <a:latin typeface="Andale Mono"/>
                <a:cs typeface="Andale Mono"/>
              </a:rPr>
              <a:t>"true" </a:t>
            </a:r>
            <a:r>
              <a:rPr lang="en-US" sz="1100" dirty="0">
                <a:solidFill>
                  <a:srgbClr val="E2B53A"/>
                </a:solidFill>
                <a:latin typeface="Andale Mono"/>
                <a:cs typeface="Andale Mono"/>
              </a:rPr>
              <a:t>id</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required</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title&gt;</a:t>
            </a:r>
            <a:r>
              <a:rPr lang="en-US" sz="1100" dirty="0">
                <a:solidFill>
                  <a:srgbClr val="424242"/>
                </a:solidFill>
                <a:latin typeface="Andale Mono"/>
                <a:cs typeface="Andale Mono"/>
              </a:rPr>
              <a:t>Abstract Required</a:t>
            </a:r>
            <a:r>
              <a:rPr lang="en-US" sz="1100" dirty="0">
                <a:solidFill>
                  <a:srgbClr val="300099"/>
                </a:solidFill>
                <a:latin typeface="Andale Mono"/>
                <a:cs typeface="Andale Mono"/>
              </a:rPr>
              <a:t>&lt;/title</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rule </a:t>
            </a:r>
            <a:r>
              <a:rPr lang="en-US" sz="1100" dirty="0">
                <a:solidFill>
                  <a:srgbClr val="E2B53A"/>
                </a:solidFill>
                <a:latin typeface="Andale Mono"/>
                <a:cs typeface="Andale Mono"/>
              </a:rPr>
              <a:t>context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context</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triple </a:t>
            </a:r>
            <a:r>
              <a:rPr lang="en-US" sz="1100" dirty="0">
                <a:solidFill>
                  <a:srgbClr val="E2B53A"/>
                </a:solidFill>
                <a:latin typeface="Andale Mono"/>
                <a:cs typeface="Andale Mono"/>
              </a:rPr>
              <a:t>match</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smtClean="0">
                <a:solidFill>
                  <a:srgbClr val="C92802"/>
                </a:solidFill>
                <a:latin typeface="Andale Mono"/>
                <a:cs typeface="Andale Mono"/>
              </a:rPr>
              <a:t>atom:id</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thisURI</a:t>
            </a:r>
            <a:r>
              <a:rPr lang="en-US" sz="1100" dirty="0">
                <a:solidFill>
                  <a:srgbClr val="C92802"/>
                </a:solidFill>
                <a:latin typeface="Andale Mono"/>
                <a:cs typeface="Andale Mono"/>
              </a:rPr>
              <a:t>"</a:t>
            </a:r>
            <a:r>
              <a:rPr lang="en-US" sz="1100" dirty="0">
                <a:solidFill>
                  <a:srgbClr val="300099"/>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a:solidFill>
                  <a:srgbClr val="424242"/>
                </a:solidFill>
                <a:latin typeface="Andale Mono"/>
                <a:cs typeface="Andale Mono"/>
              </a:rPr>
              <a:t>http://</a:t>
            </a:r>
            <a:r>
              <a:rPr lang="en-US" sz="1100" dirty="0" err="1">
                <a:solidFill>
                  <a:srgbClr val="424242"/>
                </a:solidFill>
                <a:latin typeface="Andale Mono"/>
                <a:cs typeface="Andale Mono"/>
              </a:rPr>
              <a:t>bblfish.net</a:t>
            </a:r>
            <a:r>
              <a:rPr lang="en-US" sz="1100" dirty="0">
                <a:solidFill>
                  <a:srgbClr val="424242"/>
                </a:solidFill>
                <a:latin typeface="Andale Mono"/>
                <a:cs typeface="Andale Mono"/>
              </a:rPr>
              <a:t>/work/atom-owl/2006-06-06/#id</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smtClean="0">
                <a:solidFill>
                  <a:srgbClr val="300099"/>
                </a:solidFill>
                <a:latin typeface="Andale Mono"/>
                <a:cs typeface="Andale Mono"/>
              </a:rPr>
              <a:t>plainLiteral</a:t>
            </a:r>
            <a:r>
              <a:rPr lang="en-US" sz="1100" dirty="0" smtClean="0">
                <a:solidFill>
                  <a:srgbClr val="300099"/>
                </a:solidFill>
                <a:latin typeface="Andale Mono"/>
                <a:cs typeface="Andale Mono"/>
              </a:rPr>
              <a:t> </a:t>
            </a:r>
            <a:r>
              <a:rPr lang="en-US" sz="1100" dirty="0" err="1" smtClean="0">
                <a:solidFill>
                  <a:srgbClr val="E2B53A"/>
                </a:solidFill>
                <a:latin typeface="Andale Mono"/>
                <a:cs typeface="Andale Mono"/>
              </a:rPr>
              <a:t>xml:lang</a:t>
            </a:r>
            <a:r>
              <a:rPr lang="en-US" sz="1100" dirty="0">
                <a:solidFill>
                  <a:srgbClr val="424242"/>
                </a:solidFill>
                <a:latin typeface="Andale Mono"/>
                <a:cs typeface="Andale Mono"/>
              </a:rPr>
              <a:t>=</a:t>
            </a:r>
            <a:r>
              <a:rPr lang="en-US" sz="1100" dirty="0">
                <a:solidFill>
                  <a:srgbClr val="C92802"/>
                </a:solidFill>
                <a:latin typeface="Andale Mono"/>
                <a:cs typeface="Andale Mono"/>
              </a:rPr>
              <a:t>"en-GB"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atom:title</a:t>
            </a:r>
            <a:r>
              <a:rPr lang="en-US" sz="1100" dirty="0">
                <a:solidFill>
                  <a:srgbClr val="C92802"/>
                </a:solidFill>
                <a:latin typeface="Andale Mono"/>
                <a:cs typeface="Andale Mono"/>
              </a:rPr>
              <a:t>"</a:t>
            </a:r>
            <a:r>
              <a:rPr lang="en-US" sz="1100" dirty="0">
                <a:solidFill>
                  <a:srgbClr val="300099"/>
                </a:solidFill>
                <a:latin typeface="Andale Mono"/>
                <a:cs typeface="Andale Mono"/>
              </a:rPr>
              <a:t>/&gt; </a:t>
            </a:r>
            <a:endParaRPr lang="en-US" sz="1100" dirty="0">
              <a:latin typeface="Andale Mono"/>
              <a:cs typeface="Andale Mono"/>
            </a:endParaRPr>
          </a:p>
          <a:p>
            <a:pPr marL="0" indent="0">
              <a:lnSpc>
                <a:spcPct val="100000"/>
              </a:lnSpc>
              <a:buNone/>
            </a:pPr>
            <a:r>
              <a:rPr lang="en-US" sz="1100" dirty="0" smtClean="0">
                <a:solidFill>
                  <a:srgbClr val="300099"/>
                </a:solidFill>
                <a:latin typeface="Andale Mono"/>
                <a:cs typeface="Andale Mono"/>
              </a:rPr>
              <a:t>		&lt;</a:t>
            </a:r>
            <a:r>
              <a:rPr lang="en-US" sz="1100" dirty="0">
                <a:solidFill>
                  <a:srgbClr val="300099"/>
                </a:solidFill>
                <a:latin typeface="Andale Mono"/>
                <a:cs typeface="Andale Mono"/>
              </a:rPr>
              <a:t>/triple&gt; </a:t>
            </a:r>
            <a:endParaRPr lang="en-US" sz="1100" dirty="0">
              <a:latin typeface="Andale Mono"/>
              <a:cs typeface="Andale Mono"/>
            </a:endParaRPr>
          </a:p>
          <a:p>
            <a:pPr marL="0" indent="0">
              <a:lnSpc>
                <a:spcPct val="100000"/>
              </a:lnSpc>
              <a:buNone/>
            </a:pPr>
            <a:r>
              <a:rPr lang="en-US" sz="1100" dirty="0" smtClean="0">
                <a:latin typeface="Andale Mono"/>
                <a:cs typeface="Andale Mono"/>
              </a:rPr>
              <a:t>	</a:t>
            </a:r>
            <a:r>
              <a:rPr lang="en-US" sz="1100" dirty="0" smtClean="0">
                <a:solidFill>
                  <a:srgbClr val="300099"/>
                </a:solidFill>
                <a:latin typeface="Andale Mono"/>
                <a:cs typeface="Andale Mono"/>
              </a:rPr>
              <a:t>&lt;/rule&gt;</a:t>
            </a:r>
            <a:endParaRPr lang="en-US" sz="1100" dirty="0" smtClean="0">
              <a:latin typeface="Andale Mono"/>
              <a:cs typeface="Andale Mono"/>
            </a:endParaRPr>
          </a:p>
          <a:p>
            <a:pPr marL="0" indent="0">
              <a:lnSpc>
                <a:spcPct val="100000"/>
              </a:lnSpc>
              <a:buNone/>
            </a:pPr>
            <a:r>
              <a:rPr lang="en-US" sz="1100" dirty="0">
                <a:latin typeface="Andale Mono"/>
                <a:cs typeface="Andale Mono"/>
              </a:rPr>
              <a:t>	</a:t>
            </a:r>
            <a:r>
              <a:rPr lang="en-US" sz="1100" dirty="0" smtClean="0">
                <a:latin typeface="Andale Mono"/>
                <a:cs typeface="Andale Mono"/>
              </a:rPr>
              <a:t>...</a:t>
            </a:r>
          </a:p>
          <a:p>
            <a:pPr marL="0" indent="0">
              <a:lnSpc>
                <a:spcPct val="100000"/>
              </a:lnSpc>
              <a:buNone/>
            </a:pPr>
            <a:r>
              <a:rPr lang="en-US" sz="1100" dirty="0" smtClean="0">
                <a:solidFill>
                  <a:srgbClr val="300099"/>
                </a:solidFill>
                <a:latin typeface="Andale Mono"/>
                <a:cs typeface="Andale Mono"/>
              </a:rPr>
              <a:t>&lt;/pattern&gt;</a:t>
            </a:r>
          </a:p>
          <a:p>
            <a:pPr marL="0" indent="0">
              <a:lnSpc>
                <a:spcPct val="100000"/>
              </a:lnSpc>
              <a:buNone/>
            </a:pPr>
            <a:endParaRPr lang="en-US" sz="1100" dirty="0" smtClean="0">
              <a:solidFill>
                <a:srgbClr val="300099"/>
              </a:solidFill>
              <a:latin typeface="Andale Mono"/>
              <a:cs typeface="Andale Mono"/>
            </a:endParaRPr>
          </a:p>
          <a:p>
            <a:pPr marL="0" indent="0">
              <a:lnSpc>
                <a:spcPct val="100000"/>
              </a:lnSpc>
              <a:buNone/>
            </a:pPr>
            <a:r>
              <a:rPr lang="en-US" sz="1100" dirty="0">
                <a:solidFill>
                  <a:srgbClr val="300099"/>
                </a:solidFill>
                <a:latin typeface="Andale Mono"/>
                <a:cs typeface="Andale Mono"/>
              </a:rPr>
              <a:t>&lt;pattern </a:t>
            </a:r>
            <a:r>
              <a:rPr lang="en-US" sz="1100" dirty="0">
                <a:solidFill>
                  <a:srgbClr val="E2B53A"/>
                </a:solidFill>
                <a:latin typeface="Andale Mono"/>
                <a:cs typeface="Andale Mono"/>
              </a:rPr>
              <a:t>id</a:t>
            </a:r>
            <a:r>
              <a:rPr lang="en-US" sz="1100" dirty="0">
                <a:solidFill>
                  <a:srgbClr val="424242"/>
                </a:solidFill>
                <a:latin typeface="Andale Mono"/>
                <a:cs typeface="Andale Mono"/>
              </a:rPr>
              <a:t>=</a:t>
            </a:r>
            <a:r>
              <a:rPr lang="en-US" sz="1100" dirty="0">
                <a:solidFill>
                  <a:srgbClr val="C92802"/>
                </a:solidFill>
                <a:latin typeface="Andale Mono"/>
                <a:cs typeface="Andale Mono"/>
              </a:rPr>
              <a:t>"feed-required" </a:t>
            </a:r>
            <a:r>
              <a:rPr lang="en-US" sz="1100" dirty="0">
                <a:solidFill>
                  <a:srgbClr val="E2B53A"/>
                </a:solidFill>
                <a:latin typeface="Andale Mono"/>
                <a:cs typeface="Andale Mono"/>
              </a:rPr>
              <a:t>is-a</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required</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title&gt;</a:t>
            </a:r>
            <a:r>
              <a:rPr lang="en-US" sz="1100" dirty="0">
                <a:solidFill>
                  <a:srgbClr val="424242"/>
                </a:solidFill>
                <a:latin typeface="Andale Mono"/>
                <a:cs typeface="Andale Mono"/>
              </a:rPr>
              <a:t>Feed Required</a:t>
            </a:r>
            <a:r>
              <a:rPr lang="en-US" sz="1100" dirty="0">
                <a:solidFill>
                  <a:srgbClr val="300099"/>
                </a:solidFill>
                <a:latin typeface="Andale Mono"/>
                <a:cs typeface="Andale Mono"/>
              </a:rPr>
              <a:t>&lt;/title</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err="1">
                <a:solidFill>
                  <a:srgbClr val="300099"/>
                </a:solidFill>
                <a:latin typeface="Andale Mono"/>
                <a:cs typeface="Andale Mono"/>
              </a:rPr>
              <a:t>param</a:t>
            </a:r>
            <a:r>
              <a:rPr lang="en-US" sz="1100" dirty="0">
                <a:solidFill>
                  <a:srgbClr val="300099"/>
                </a:solidFill>
                <a:latin typeface="Andale Mono"/>
                <a:cs typeface="Andale Mono"/>
              </a:rPr>
              <a:t> </a:t>
            </a:r>
            <a:r>
              <a:rPr lang="en-US" sz="1100" dirty="0">
                <a:solidFill>
                  <a:srgbClr val="E2B53A"/>
                </a:solidFill>
                <a:latin typeface="Andale Mono"/>
                <a:cs typeface="Andale Mono"/>
              </a:rPr>
              <a:t>name</a:t>
            </a:r>
            <a:r>
              <a:rPr lang="en-US" sz="1100" dirty="0">
                <a:solidFill>
                  <a:srgbClr val="424242"/>
                </a:solidFill>
                <a:latin typeface="Andale Mono"/>
                <a:cs typeface="Andale Mono"/>
              </a:rPr>
              <a:t>=</a:t>
            </a:r>
            <a:r>
              <a:rPr lang="en-US" sz="1100" dirty="0">
                <a:solidFill>
                  <a:srgbClr val="C92802"/>
                </a:solidFill>
                <a:latin typeface="Andale Mono"/>
                <a:cs typeface="Andale Mono"/>
              </a:rPr>
              <a:t>"context"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atom:feed</a:t>
            </a:r>
            <a:r>
              <a:rPr lang="en-US" sz="1100" dirty="0">
                <a:solidFill>
                  <a:srgbClr val="C92802"/>
                </a:solidFill>
                <a:latin typeface="Andale Mono"/>
                <a:cs typeface="Andale Mono"/>
              </a:rPr>
              <a:t>"</a:t>
            </a:r>
            <a:r>
              <a:rPr lang="en-US" sz="1100" dirty="0">
                <a:solidFill>
                  <a:srgbClr val="300099"/>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err="1">
                <a:solidFill>
                  <a:srgbClr val="300099"/>
                </a:solidFill>
                <a:latin typeface="Andale Mono"/>
                <a:cs typeface="Andale Mono"/>
              </a:rPr>
              <a:t>param</a:t>
            </a:r>
            <a:r>
              <a:rPr lang="en-US" sz="1100" dirty="0">
                <a:solidFill>
                  <a:srgbClr val="300099"/>
                </a:solidFill>
                <a:latin typeface="Andale Mono"/>
                <a:cs typeface="Andale Mono"/>
              </a:rPr>
              <a:t> </a:t>
            </a:r>
            <a:r>
              <a:rPr lang="en-US" sz="1100" dirty="0">
                <a:solidFill>
                  <a:srgbClr val="E2B53A"/>
                </a:solidFill>
                <a:latin typeface="Andale Mono"/>
                <a:cs typeface="Andale Mono"/>
              </a:rPr>
              <a:t>name</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thisURI</a:t>
            </a:r>
            <a:r>
              <a:rPr lang="en-US" sz="1100" dirty="0">
                <a:solidFill>
                  <a:srgbClr val="C92802"/>
                </a:solidFill>
                <a:latin typeface="Andale Mono"/>
                <a:cs typeface="Andale Mono"/>
              </a:rPr>
              <a:t>"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feedURI</a:t>
            </a:r>
            <a:r>
              <a:rPr lang="en-US" sz="1100" dirty="0">
                <a:solidFill>
                  <a:srgbClr val="C92802"/>
                </a:solidFill>
                <a:latin typeface="Andale Mono"/>
                <a:cs typeface="Andale Mono"/>
              </a:rPr>
              <a:t>"</a:t>
            </a:r>
            <a:r>
              <a:rPr lang="en-US" sz="1100" dirty="0">
                <a:solidFill>
                  <a:srgbClr val="300099"/>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/pattern</a:t>
            </a:r>
            <a:r>
              <a:rPr lang="en-US" sz="1100" dirty="0" smtClean="0">
                <a:solidFill>
                  <a:srgbClr val="300099"/>
                </a:solidFill>
                <a:latin typeface="Andale Mono"/>
                <a:cs typeface="Andale Mono"/>
              </a:rPr>
              <a:t>&gt;</a:t>
            </a:r>
            <a:endParaRPr lang="en-US" sz="1100" dirty="0">
              <a:latin typeface="Andale Mono"/>
              <a:cs typeface="Andale Mono"/>
            </a:endParaRPr>
          </a:p>
        </p:txBody>
      </p:sp>
    </p:spTree>
    <p:extLst>
      <p:ext uri="{BB962C8B-B14F-4D97-AF65-F5344CB8AC3E}">
        <p14:creationId xmlns:p14="http://schemas.microsoft.com/office/powerpoint/2010/main" val="151839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fade">
                                      <p:cBhvr>
                                        <p:cTn id="53" dur="500"/>
                                        <p:tgtEl>
                                          <p:spTgt spid="3">
                                            <p:txEl>
                                              <p:pRg st="14" end="14"/>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Effect transition="in" filter="fade">
                                      <p:cBhvr>
                                        <p:cTn id="56" dur="500"/>
                                        <p:tgtEl>
                                          <p:spTgt spid="3">
                                            <p:txEl>
                                              <p:pRg st="15" end="15"/>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animEffect transition="in" filter="fade">
                                      <p:cBhvr>
                                        <p:cTn id="59" dur="500"/>
                                        <p:tgtEl>
                                          <p:spTgt spid="3">
                                            <p:txEl>
                                              <p:pRg st="16" end="1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500"/>
                                        <p:tgtEl>
                                          <p:spTgt spid="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fade">
                                      <p:cBhvr>
                                        <p:cTn id="6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797934" y="1446717"/>
            <a:ext cx="2378125" cy="234462"/>
            <a:chOff x="1797934" y="1446717"/>
            <a:chExt cx="2378125" cy="234462"/>
          </a:xfrm>
        </p:grpSpPr>
        <p:sp>
          <p:nvSpPr>
            <p:cNvPr id="7" name="Rounded Rectangle 6"/>
            <p:cNvSpPr/>
            <p:nvPr/>
          </p:nvSpPr>
          <p:spPr>
            <a:xfrm>
              <a:off x="2795997" y="1446717"/>
              <a:ext cx="1380062"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8" name="Rounded Rectangle 7"/>
            <p:cNvSpPr/>
            <p:nvPr/>
          </p:nvSpPr>
          <p:spPr>
            <a:xfrm>
              <a:off x="1797934" y="1446717"/>
              <a:ext cx="943772"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grpSp>
      <p:sp>
        <p:nvSpPr>
          <p:cNvPr id="9" name="Rounded Rectangle 8"/>
          <p:cNvSpPr/>
          <p:nvPr/>
        </p:nvSpPr>
        <p:spPr>
          <a:xfrm>
            <a:off x="1644046" y="3650540"/>
            <a:ext cx="2218247"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sz="2800" dirty="0" smtClean="0"/>
              <a:t>Abstract Rules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21</a:t>
            </a:fld>
            <a:endParaRPr lang="en-US"/>
          </a:p>
        </p:txBody>
      </p:sp>
      <p:sp>
        <p:nvSpPr>
          <p:cNvPr id="3" name="Content Placeholder 2"/>
          <p:cNvSpPr>
            <a:spLocks noGrp="1"/>
          </p:cNvSpPr>
          <p:nvPr>
            <p:ph idx="1"/>
          </p:nvPr>
        </p:nvSpPr>
        <p:spPr>
          <a:xfrm>
            <a:off x="1160462" y="1200151"/>
            <a:ext cx="7526337" cy="3394472"/>
          </a:xfrm>
        </p:spPr>
        <p:txBody>
          <a:bodyPr>
            <a:normAutofit/>
          </a:bodyPr>
          <a:lstStyle/>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rule </a:t>
            </a:r>
            <a:r>
              <a:rPr lang="en-US" sz="1200" dirty="0">
                <a:solidFill>
                  <a:srgbClr val="E2B53A"/>
                </a:solidFill>
                <a:latin typeface="Andale Mono"/>
                <a:cs typeface="Andale Mono"/>
              </a:rPr>
              <a:t>id</a:t>
            </a:r>
            <a:r>
              <a:rPr lang="en-US" sz="1200" dirty="0">
                <a:solidFill>
                  <a:srgbClr val="424242"/>
                </a:solidFill>
                <a:latin typeface="Andale Mono"/>
                <a:cs typeface="Andale Mono"/>
              </a:rPr>
              <a:t>=</a:t>
            </a:r>
            <a:r>
              <a:rPr lang="en-US" sz="1200" dirty="0">
                <a:solidFill>
                  <a:srgbClr val="C92802"/>
                </a:solidFill>
                <a:latin typeface="Andale Mono"/>
                <a:cs typeface="Andale Mono"/>
              </a:rPr>
              <a:t>"links" </a:t>
            </a:r>
            <a:r>
              <a:rPr lang="en-US" sz="1200" dirty="0">
                <a:solidFill>
                  <a:srgbClr val="E2B53A"/>
                </a:solidFill>
                <a:latin typeface="Andale Mono"/>
                <a:cs typeface="Andale Mono"/>
              </a:rPr>
              <a:t>abstract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smtClean="0">
                <a:solidFill>
                  <a:srgbClr val="C92802"/>
                </a:solidFill>
                <a:latin typeface="Andale Mono"/>
                <a:cs typeface="Andale Mono"/>
              </a:rPr>
              <a:t>true</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triple </a:t>
            </a:r>
            <a:r>
              <a:rPr lang="en-US" sz="1200" dirty="0">
                <a:solidFill>
                  <a:srgbClr val="E2B53A"/>
                </a:solidFill>
                <a:latin typeface="Andale Mono"/>
                <a:cs typeface="Andale Mono"/>
              </a:rPr>
              <a:t>match</a:t>
            </a:r>
            <a:r>
              <a:rPr lang="en-US" sz="1200" dirty="0">
                <a:solidFill>
                  <a:srgbClr val="424242"/>
                </a:solidFill>
                <a:latin typeface="Andale Mono"/>
                <a:cs typeface="Andale Mono"/>
              </a:rPr>
              <a:t>=</a:t>
            </a:r>
            <a:r>
              <a:rPr lang="en-US" sz="1200" dirty="0">
                <a:solidFill>
                  <a:srgbClr val="C92802"/>
                </a:solidFill>
                <a:latin typeface="Andale Mono"/>
                <a:cs typeface="Andale Mono"/>
              </a:rPr>
              <a:t>"." </a:t>
            </a:r>
            <a:r>
              <a:rPr lang="en-US" sz="1200" dirty="0">
                <a:solidFill>
                  <a:srgbClr val="300099"/>
                </a:solidFill>
                <a:latin typeface="Andale Mono"/>
                <a:cs typeface="Andale Mono"/>
              </a:rPr>
              <a:t>&gt; </a:t>
            </a:r>
            <a:endParaRPr lang="en-US" sz="1200" dirty="0">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feedURI</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/work/atom-owl/2006-06-06/#link</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id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/triple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a:t>
            </a:r>
          </a:p>
          <a:p>
            <a:pPr marL="0" indent="0">
              <a:lnSpc>
                <a:spcPct val="100000"/>
              </a:lnSpc>
              <a:buNone/>
            </a:pPr>
            <a:r>
              <a:rPr lang="en-US" sz="1200" dirty="0" smtClean="0">
                <a:solidFill>
                  <a:srgbClr val="300099"/>
                </a:solidFill>
                <a:latin typeface="Andale Mono"/>
                <a:cs typeface="Andale Mono"/>
              </a:rPr>
              <a:t>&lt;/rule&gt;</a:t>
            </a:r>
            <a:endParaRPr lang="en-US" sz="1200" dirty="0" smtClean="0">
              <a:latin typeface="Andale Mono"/>
              <a:cs typeface="Andale Mono"/>
            </a:endParaRPr>
          </a:p>
          <a:p>
            <a:pPr marL="0" indent="0">
              <a:lnSpc>
                <a:spcPct val="100000"/>
              </a:lnSpc>
              <a:buNone/>
            </a:pPr>
            <a:endParaRPr lang="en-US" sz="1200" dirty="0" smtClean="0">
              <a:latin typeface="Andale Mono"/>
              <a:cs typeface="Andale Mono"/>
            </a:endParaRPr>
          </a:p>
          <a:p>
            <a:pPr marL="0" indent="0">
              <a:lnSpc>
                <a:spcPct val="100000"/>
              </a:lnSpc>
              <a:buNone/>
            </a:pPr>
            <a:r>
              <a:rPr lang="en-US" sz="1200" dirty="0">
                <a:solidFill>
                  <a:srgbClr val="300099"/>
                </a:solidFill>
                <a:latin typeface="Andale Mono"/>
                <a:cs typeface="Andale Mono"/>
              </a:rPr>
              <a:t>&lt;rule </a:t>
            </a:r>
            <a:r>
              <a:rPr lang="en-US" sz="1200" dirty="0">
                <a:solidFill>
                  <a:srgbClr val="E2B53A"/>
                </a:solidFill>
                <a:latin typeface="Andale Mono"/>
                <a:cs typeface="Andale Mono"/>
              </a:rPr>
              <a:t>context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atom:link</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extends </a:t>
            </a:r>
            <a:r>
              <a:rPr lang="en-US" sz="1200" dirty="0">
                <a:solidFill>
                  <a:srgbClr val="E2B53A"/>
                </a:solidFill>
                <a:latin typeface="Andale Mono"/>
                <a:cs typeface="Andale Mono"/>
              </a:rPr>
              <a:t>rule</a:t>
            </a:r>
            <a:r>
              <a:rPr lang="en-US" sz="1200" dirty="0">
                <a:solidFill>
                  <a:srgbClr val="424242"/>
                </a:solidFill>
                <a:latin typeface="Andale Mono"/>
                <a:cs typeface="Andale Mono"/>
              </a:rPr>
              <a:t>=</a:t>
            </a:r>
            <a:r>
              <a:rPr lang="en-US" sz="1200" dirty="0">
                <a:solidFill>
                  <a:srgbClr val="C92802"/>
                </a:solidFill>
                <a:latin typeface="Andale Mono"/>
                <a:cs typeface="Andale Mono"/>
              </a:rPr>
              <a:t>"links"</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/rule&gt; </a:t>
            </a:r>
            <a:endParaRPr lang="en-US" sz="1200" dirty="0">
              <a:latin typeface="Andale Mono"/>
              <a:cs typeface="Andale Mono"/>
            </a:endParaRPr>
          </a:p>
          <a:p>
            <a:pPr marL="0" indent="0">
              <a:lnSpc>
                <a:spcPct val="100000"/>
              </a:lnSpc>
              <a:buNone/>
            </a:pPr>
            <a:endParaRPr lang="en-US" sz="1200" dirty="0">
              <a:latin typeface="Andale Mono"/>
              <a:cs typeface="Andale Mono"/>
            </a:endParaRPr>
          </a:p>
        </p:txBody>
      </p:sp>
    </p:spTree>
    <p:extLst>
      <p:ext uri="{BB962C8B-B14F-4D97-AF65-F5344CB8AC3E}">
        <p14:creationId xmlns:p14="http://schemas.microsoft.com/office/powerpoint/2010/main" val="44605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114753" y="3031677"/>
            <a:ext cx="1456279" cy="827626"/>
            <a:chOff x="2114753" y="3031677"/>
            <a:chExt cx="1456279" cy="827626"/>
          </a:xfrm>
        </p:grpSpPr>
        <p:sp>
          <p:nvSpPr>
            <p:cNvPr id="7" name="Rounded Rectangle 6"/>
            <p:cNvSpPr/>
            <p:nvPr/>
          </p:nvSpPr>
          <p:spPr>
            <a:xfrm>
              <a:off x="2114753" y="3031677"/>
              <a:ext cx="1456279"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8" name="Rounded Rectangle 7"/>
            <p:cNvSpPr/>
            <p:nvPr/>
          </p:nvSpPr>
          <p:spPr>
            <a:xfrm>
              <a:off x="2114753" y="3624841"/>
              <a:ext cx="1456279"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grpSp>
      <p:sp>
        <p:nvSpPr>
          <p:cNvPr id="2" name="Title 1"/>
          <p:cNvSpPr>
            <a:spLocks noGrp="1"/>
          </p:cNvSpPr>
          <p:nvPr>
            <p:ph type="title"/>
          </p:nvPr>
        </p:nvSpPr>
        <p:spPr/>
        <p:txBody>
          <a:bodyPr>
            <a:normAutofit/>
          </a:bodyPr>
          <a:lstStyle/>
          <a:p>
            <a:r>
              <a:rPr lang="en-US" dirty="0" smtClean="0"/>
              <a:t>Dealing with Structure - </a:t>
            </a:r>
            <a:r>
              <a:rPr lang="en-US" dirty="0"/>
              <a:t>Blank </a:t>
            </a:r>
            <a:r>
              <a:rPr lang="en-US" dirty="0" smtClean="0"/>
              <a:t>Nodes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22</a:t>
            </a:fld>
            <a:endParaRPr lang="en-US"/>
          </a:p>
        </p:txBody>
      </p:sp>
      <p:sp>
        <p:nvSpPr>
          <p:cNvPr id="3" name="Content Placeholder 2"/>
          <p:cNvSpPr>
            <a:spLocks noGrp="1"/>
          </p:cNvSpPr>
          <p:nvPr>
            <p:ph idx="1"/>
          </p:nvPr>
        </p:nvSpPr>
        <p:spPr>
          <a:xfrm>
            <a:off x="1160462" y="1200151"/>
            <a:ext cx="7526337" cy="3394472"/>
          </a:xfrm>
        </p:spPr>
        <p:txBody>
          <a:bodyPr>
            <a:noAutofit/>
          </a:bodyPr>
          <a:lstStyle/>
          <a:p>
            <a:pPr marL="0" indent="0">
              <a:lnSpc>
                <a:spcPct val="100000"/>
              </a:lnSpc>
              <a:buNone/>
            </a:pPr>
            <a:r>
              <a:rPr lang="en-US" sz="1100" dirty="0">
                <a:solidFill>
                  <a:srgbClr val="300099"/>
                </a:solidFill>
                <a:latin typeface="Andale Mono"/>
                <a:cs typeface="Andale Mono"/>
              </a:rPr>
              <a:t>&lt;feed </a:t>
            </a:r>
            <a:r>
              <a:rPr lang="en-US" sz="1100" dirty="0" err="1">
                <a:solidFill>
                  <a:srgbClr val="E2B53A"/>
                </a:solidFill>
                <a:latin typeface="Andale Mono"/>
                <a:cs typeface="Andale Mono"/>
              </a:rPr>
              <a:t>xmlns</a:t>
            </a:r>
            <a:r>
              <a:rPr lang="en-US" sz="1100" dirty="0" smtClean="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http</a:t>
            </a:r>
            <a:r>
              <a:rPr lang="en-US" sz="1100" dirty="0">
                <a:solidFill>
                  <a:srgbClr val="C92802"/>
                </a:solidFill>
                <a:latin typeface="Andale Mono"/>
                <a:cs typeface="Andale Mono"/>
              </a:rPr>
              <a:t>://www.w3.org/2005/</a:t>
            </a:r>
            <a:r>
              <a:rPr lang="en-US" sz="1100" dirty="0" smtClean="0">
                <a:solidFill>
                  <a:srgbClr val="C92802"/>
                </a:solidFill>
                <a:latin typeface="Andale Mono"/>
                <a:cs typeface="Andale Mono"/>
              </a:rPr>
              <a:t>Atom</a:t>
            </a:r>
            <a:r>
              <a:rPr lang="en-US" sz="1100" dirty="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link </a:t>
            </a:r>
            <a:r>
              <a:rPr lang="en-US" sz="1100" dirty="0" err="1">
                <a:solidFill>
                  <a:srgbClr val="E2B53A"/>
                </a:solidFill>
                <a:latin typeface="Andale Mono"/>
                <a:cs typeface="Andale Mono"/>
              </a:rPr>
              <a:t>href</a:t>
            </a:r>
            <a:r>
              <a:rPr lang="en-US" sz="1100" dirty="0">
                <a:solidFill>
                  <a:srgbClr val="424242"/>
                </a:solidFill>
                <a:latin typeface="Andale Mono"/>
                <a:cs typeface="Andale Mono"/>
              </a:rPr>
              <a:t>=</a:t>
            </a:r>
            <a:r>
              <a:rPr lang="en-US" sz="1100" dirty="0">
                <a:solidFill>
                  <a:srgbClr val="C92802"/>
                </a:solidFill>
                <a:latin typeface="Andale Mono"/>
                <a:cs typeface="Andale Mono"/>
              </a:rPr>
              <a:t>"http://</a:t>
            </a:r>
            <a:r>
              <a:rPr lang="en-US" sz="1100" dirty="0" err="1">
                <a:solidFill>
                  <a:srgbClr val="C92802"/>
                </a:solidFill>
                <a:latin typeface="Andale Mono"/>
                <a:cs typeface="Andale Mono"/>
              </a:rPr>
              <a:t>example.org</a:t>
            </a:r>
            <a:r>
              <a:rPr lang="en-US" sz="1100" dirty="0">
                <a:solidFill>
                  <a:srgbClr val="C92802"/>
                </a:solidFill>
                <a:latin typeface="Andale Mono"/>
                <a:cs typeface="Andale Mono"/>
              </a:rPr>
              <a:t>/"</a:t>
            </a:r>
            <a:r>
              <a:rPr lang="en-US" sz="1100" dirty="0">
                <a:solidFill>
                  <a:srgbClr val="300099"/>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/feed</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 </a:t>
            </a:r>
            <a:endParaRPr lang="en-US" sz="1100" dirty="0" smtClean="0">
              <a:latin typeface="Andale Mono"/>
              <a:cs typeface="Andale Mono"/>
            </a:endParaRPr>
          </a:p>
          <a:p>
            <a:pPr marL="0" indent="0">
              <a:lnSpc>
                <a:spcPct val="100000"/>
              </a:lnSpc>
              <a:buNone/>
            </a:pPr>
            <a:r>
              <a:rPr lang="en-US" sz="1100" dirty="0">
                <a:solidFill>
                  <a:srgbClr val="300099"/>
                </a:solidFill>
                <a:latin typeface="Andale Mono"/>
                <a:cs typeface="Andale Mono"/>
              </a:rPr>
              <a:t>&lt;rule </a:t>
            </a:r>
            <a:r>
              <a:rPr lang="en-US" sz="1100" dirty="0">
                <a:solidFill>
                  <a:srgbClr val="E2B53A"/>
                </a:solidFill>
                <a:latin typeface="Andale Mono"/>
                <a:cs typeface="Andale Mono"/>
              </a:rPr>
              <a:t>id</a:t>
            </a:r>
            <a:r>
              <a:rPr lang="en-US" sz="1100" dirty="0">
                <a:solidFill>
                  <a:srgbClr val="424242"/>
                </a:solidFill>
                <a:latin typeface="Andale Mono"/>
                <a:cs typeface="Andale Mono"/>
              </a:rPr>
              <a:t>=</a:t>
            </a:r>
            <a:r>
              <a:rPr lang="en-US" sz="1100" dirty="0">
                <a:solidFill>
                  <a:srgbClr val="C92802"/>
                </a:solidFill>
                <a:latin typeface="Andale Mono"/>
                <a:cs typeface="Andale Mono"/>
              </a:rPr>
              <a:t>"links" </a:t>
            </a:r>
            <a:r>
              <a:rPr lang="en-US" sz="1100" dirty="0">
                <a:solidFill>
                  <a:srgbClr val="E2B53A"/>
                </a:solidFill>
                <a:latin typeface="Andale Mono"/>
                <a:cs typeface="Andale Mono"/>
              </a:rPr>
              <a:t>abstract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true"</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triple </a:t>
            </a:r>
            <a:r>
              <a:rPr lang="en-US" sz="1100" dirty="0">
                <a:solidFill>
                  <a:srgbClr val="E2B53A"/>
                </a:solidFill>
                <a:latin typeface="Andale Mono"/>
                <a:cs typeface="Andale Mono"/>
              </a:rPr>
              <a:t>match</a:t>
            </a:r>
            <a:r>
              <a:rPr lang="en-US" sz="1100" dirty="0">
                <a:solidFill>
                  <a:srgbClr val="424242"/>
                </a:solidFill>
                <a:latin typeface="Andale Mono"/>
                <a:cs typeface="Andale Mono"/>
              </a:rPr>
              <a:t>=</a:t>
            </a:r>
            <a:r>
              <a:rPr lang="en-US" sz="1100" dirty="0">
                <a:solidFill>
                  <a:srgbClr val="C92802"/>
                </a:solidFill>
                <a:latin typeface="Andale Mono"/>
                <a:cs typeface="Andale Mono"/>
              </a:rPr>
              <a:t>"." </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 </a:t>
            </a:r>
            <a:r>
              <a:rPr lang="en-US" sz="1100" dirty="0">
                <a:solidFill>
                  <a:srgbClr val="E2B53A"/>
                </a:solidFill>
                <a:latin typeface="Andale Mono"/>
                <a:cs typeface="Andale Mono"/>
              </a:rPr>
              <a:t>select</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err="1">
                <a:solidFill>
                  <a:srgbClr val="C92802"/>
                </a:solidFill>
                <a:latin typeface="Andale Mono"/>
                <a:cs typeface="Andale Mono"/>
              </a:rPr>
              <a:t>feedURI</a:t>
            </a:r>
            <a:r>
              <a:rPr lang="en-US" sz="1100" dirty="0">
                <a:solidFill>
                  <a:srgbClr val="C92802"/>
                </a:solidFill>
                <a:latin typeface="Andale Mono"/>
                <a:cs typeface="Andale Mono"/>
              </a:rPr>
              <a:t>"</a:t>
            </a:r>
            <a:r>
              <a:rPr lang="en-US" sz="1100" dirty="0">
                <a:solidFill>
                  <a:srgbClr val="300099"/>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a:solidFill>
                  <a:srgbClr val="424242"/>
                </a:solidFill>
                <a:latin typeface="Andale Mono"/>
                <a:cs typeface="Andale Mono"/>
              </a:rPr>
              <a:t>http://</a:t>
            </a:r>
            <a:r>
              <a:rPr lang="en-US" sz="1100" dirty="0" err="1">
                <a:solidFill>
                  <a:srgbClr val="424242"/>
                </a:solidFill>
                <a:latin typeface="Andale Mono"/>
                <a:cs typeface="Andale Mono"/>
              </a:rPr>
              <a:t>bblfish.net</a:t>
            </a:r>
            <a:r>
              <a:rPr lang="en-US" sz="1100" dirty="0">
                <a:solidFill>
                  <a:srgbClr val="424242"/>
                </a:solidFill>
                <a:latin typeface="Andale Mono"/>
                <a:cs typeface="Andale Mono"/>
              </a:rPr>
              <a:t>/work/atom-owl/2006-06-06/#link</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a:t>
            </a:r>
            <a:r>
              <a:rPr lang="en-US" sz="1100" b="1" dirty="0" smtClean="0">
                <a:solidFill>
                  <a:srgbClr val="300099"/>
                </a:solidFill>
                <a:latin typeface="Andale Mono"/>
                <a:cs typeface="Andale Mono"/>
              </a:rPr>
              <a:t>&lt;</a:t>
            </a:r>
            <a:r>
              <a:rPr lang="en-US" sz="1100" b="1" dirty="0">
                <a:solidFill>
                  <a:srgbClr val="300099"/>
                </a:solidFill>
                <a:latin typeface="Andale Mono"/>
                <a:cs typeface="Andale Mono"/>
              </a:rPr>
              <a:t>id </a:t>
            </a:r>
            <a:r>
              <a:rPr lang="en-US" sz="1100" b="1" dirty="0">
                <a:solidFill>
                  <a:srgbClr val="E2B53A"/>
                </a:solidFill>
                <a:latin typeface="Andale Mono"/>
                <a:cs typeface="Andale Mono"/>
              </a:rPr>
              <a:t>select</a:t>
            </a:r>
            <a:r>
              <a:rPr lang="en-US" sz="1100" b="1" dirty="0">
                <a:solidFill>
                  <a:srgbClr val="424242"/>
                </a:solidFill>
                <a:latin typeface="Andale Mono"/>
                <a:cs typeface="Andale Mono"/>
              </a:rPr>
              <a:t>=</a:t>
            </a:r>
            <a:r>
              <a:rPr lang="en-US" sz="1100" b="1" dirty="0">
                <a:solidFill>
                  <a:srgbClr val="C92802"/>
                </a:solidFill>
                <a:latin typeface="Andale Mono"/>
                <a:cs typeface="Andale Mono"/>
              </a:rPr>
              <a:t>"."</a:t>
            </a:r>
            <a:r>
              <a:rPr lang="en-US" sz="1100" b="1" dirty="0">
                <a:solidFill>
                  <a:srgbClr val="300099"/>
                </a:solidFill>
                <a:latin typeface="Andale Mono"/>
                <a:cs typeface="Andale Mono"/>
              </a:rPr>
              <a:t>/</a:t>
            </a:r>
            <a:r>
              <a:rPr lang="en-US" sz="1100" b="1"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/triple</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triple </a:t>
            </a:r>
            <a:r>
              <a:rPr lang="en-US" sz="1100" dirty="0">
                <a:solidFill>
                  <a:srgbClr val="E2B53A"/>
                </a:solidFill>
                <a:latin typeface="Andale Mono"/>
                <a:cs typeface="Andale Mono"/>
              </a:rPr>
              <a:t>match</a:t>
            </a:r>
            <a:r>
              <a:rPr lang="en-US" sz="1100" dirty="0">
                <a:solidFill>
                  <a:srgbClr val="424242"/>
                </a:solidFill>
                <a:latin typeface="Andale Mono"/>
                <a:cs typeface="Andale Mono"/>
              </a:rPr>
              <a:t>=</a:t>
            </a:r>
            <a:r>
              <a:rPr lang="en-US" sz="1100" dirty="0">
                <a:solidFill>
                  <a:srgbClr val="C92802"/>
                </a:solidFill>
                <a:latin typeface="Andale Mono"/>
                <a:cs typeface="Andale Mono"/>
              </a:rPr>
              <a:t>"</a:t>
            </a:r>
            <a:r>
              <a:rPr lang="en-US" sz="1100" dirty="0" smtClean="0">
                <a:solidFill>
                  <a:srgbClr val="C92802"/>
                </a:solidFill>
                <a:latin typeface="Andale Mono"/>
                <a:cs typeface="Andale Mono"/>
              </a:rPr>
              <a:t>."</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a:t>
            </a:r>
            <a:r>
              <a:rPr lang="en-US" sz="1100" b="1" dirty="0" smtClean="0">
                <a:solidFill>
                  <a:srgbClr val="300099"/>
                </a:solidFill>
                <a:latin typeface="Andale Mono"/>
                <a:cs typeface="Andale Mono"/>
              </a:rPr>
              <a:t>&lt;</a:t>
            </a:r>
            <a:r>
              <a:rPr lang="en-US" sz="1100" b="1" dirty="0">
                <a:solidFill>
                  <a:srgbClr val="300099"/>
                </a:solidFill>
                <a:latin typeface="Andale Mono"/>
                <a:cs typeface="Andale Mono"/>
              </a:rPr>
              <a:t>id </a:t>
            </a:r>
            <a:r>
              <a:rPr lang="en-US" sz="1100" b="1" dirty="0">
                <a:solidFill>
                  <a:srgbClr val="E2B53A"/>
                </a:solidFill>
                <a:latin typeface="Andale Mono"/>
                <a:cs typeface="Andale Mono"/>
              </a:rPr>
              <a:t>select</a:t>
            </a:r>
            <a:r>
              <a:rPr lang="en-US" sz="1100" b="1" dirty="0">
                <a:solidFill>
                  <a:srgbClr val="424242"/>
                </a:solidFill>
                <a:latin typeface="Andale Mono"/>
                <a:cs typeface="Andale Mono"/>
              </a:rPr>
              <a:t>=</a:t>
            </a:r>
            <a:r>
              <a:rPr lang="en-US" sz="1100" b="1" dirty="0">
                <a:solidFill>
                  <a:srgbClr val="C92802"/>
                </a:solidFill>
                <a:latin typeface="Andale Mono"/>
                <a:cs typeface="Andale Mono"/>
              </a:rPr>
              <a:t>"."</a:t>
            </a:r>
            <a:r>
              <a:rPr lang="en-US" sz="1100" b="1" dirty="0">
                <a:solidFill>
                  <a:srgbClr val="300099"/>
                </a:solidFill>
                <a:latin typeface="Andale Mono"/>
                <a:cs typeface="Andale Mono"/>
              </a:rPr>
              <a:t>/</a:t>
            </a:r>
            <a:r>
              <a:rPr lang="en-US" sz="1100" b="1"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a:solidFill>
                  <a:srgbClr val="424242"/>
                </a:solidFill>
                <a:latin typeface="Andale Mono"/>
                <a:cs typeface="Andale Mono"/>
              </a:rPr>
              <a:t>http://www.w3.org/1999/02/22-rdf-syntax-ns#type</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 </a:t>
            </a:r>
          </a:p>
          <a:p>
            <a:pPr marL="0" indent="0">
              <a:lnSpc>
                <a:spcPct val="100000"/>
              </a:lnSpc>
              <a:buNone/>
            </a:pPr>
            <a:r>
              <a:rPr lang="en-US" sz="1100" dirty="0" smtClean="0">
                <a:solidFill>
                  <a:srgbClr val="300099"/>
                </a:solidFill>
                <a:latin typeface="Andale Mono"/>
                <a:cs typeface="Andale Mono"/>
              </a:rPr>
              <a:t>		&lt;</a:t>
            </a:r>
            <a:r>
              <a:rPr lang="en-US" sz="1100" dirty="0" err="1">
                <a:solidFill>
                  <a:srgbClr val="300099"/>
                </a:solidFill>
                <a:latin typeface="Andale Mono"/>
                <a:cs typeface="Andale Mono"/>
              </a:rPr>
              <a:t>uri</a:t>
            </a:r>
            <a:r>
              <a:rPr lang="en-US" sz="1100" dirty="0">
                <a:solidFill>
                  <a:srgbClr val="300099"/>
                </a:solidFill>
                <a:latin typeface="Andale Mono"/>
                <a:cs typeface="Andale Mono"/>
              </a:rPr>
              <a:t>&gt;</a:t>
            </a:r>
            <a:r>
              <a:rPr lang="en-US" sz="1100" dirty="0">
                <a:solidFill>
                  <a:srgbClr val="424242"/>
                </a:solidFill>
                <a:latin typeface="Andale Mono"/>
                <a:cs typeface="Andale Mono"/>
              </a:rPr>
              <a:t>http://</a:t>
            </a:r>
            <a:r>
              <a:rPr lang="en-US" sz="1100" dirty="0" err="1">
                <a:solidFill>
                  <a:srgbClr val="424242"/>
                </a:solidFill>
                <a:latin typeface="Andale Mono"/>
                <a:cs typeface="Andale Mono"/>
              </a:rPr>
              <a:t>bblfish.net</a:t>
            </a:r>
            <a:r>
              <a:rPr lang="en-US" sz="1100" dirty="0">
                <a:solidFill>
                  <a:srgbClr val="424242"/>
                </a:solidFill>
                <a:latin typeface="Andale Mono"/>
                <a:cs typeface="Andale Mono"/>
              </a:rPr>
              <a:t>/work/atom-owl/2006-06-06/#Link</a:t>
            </a:r>
            <a:r>
              <a:rPr lang="en-US" sz="1100" dirty="0">
                <a:solidFill>
                  <a:srgbClr val="300099"/>
                </a:solidFill>
                <a:latin typeface="Andale Mono"/>
                <a:cs typeface="Andale Mono"/>
              </a:rPr>
              <a:t>&lt;/</a:t>
            </a:r>
            <a:r>
              <a:rPr lang="en-US" sz="1100" dirty="0" err="1">
                <a:solidFill>
                  <a:srgbClr val="300099"/>
                </a:solidFill>
                <a:latin typeface="Andale Mono"/>
                <a:cs typeface="Andale Mono"/>
              </a:rPr>
              <a:t>uri</a:t>
            </a:r>
            <a:r>
              <a:rPr lang="en-US" sz="1100" dirty="0" smtClean="0">
                <a:solidFill>
                  <a:srgbClr val="300099"/>
                </a:solidFill>
                <a:latin typeface="Andale Mono"/>
                <a:cs typeface="Andale Mono"/>
              </a:rPr>
              <a:t>&gt;</a:t>
            </a:r>
          </a:p>
          <a:p>
            <a:pPr marL="0" indent="0">
              <a:lnSpc>
                <a:spcPct val="100000"/>
              </a:lnSpc>
              <a:buNone/>
            </a:pPr>
            <a:r>
              <a:rPr lang="en-US" sz="1100" dirty="0">
                <a:solidFill>
                  <a:srgbClr val="300099"/>
                </a:solidFill>
                <a:latin typeface="Andale Mono"/>
                <a:cs typeface="Andale Mono"/>
              </a:rPr>
              <a:t>	</a:t>
            </a:r>
            <a:r>
              <a:rPr lang="en-US" sz="1100" dirty="0" smtClean="0">
                <a:solidFill>
                  <a:srgbClr val="300099"/>
                </a:solidFill>
                <a:latin typeface="Andale Mono"/>
                <a:cs typeface="Andale Mono"/>
              </a:rPr>
              <a:t>&lt;</a:t>
            </a:r>
            <a:r>
              <a:rPr lang="en-US" sz="1100" dirty="0">
                <a:solidFill>
                  <a:srgbClr val="300099"/>
                </a:solidFill>
                <a:latin typeface="Andale Mono"/>
                <a:cs typeface="Andale Mono"/>
              </a:rPr>
              <a:t>/triple</a:t>
            </a:r>
            <a:r>
              <a:rPr lang="en-US" sz="1100" dirty="0" smtClean="0">
                <a:solidFill>
                  <a:srgbClr val="300099"/>
                </a:solidFill>
                <a:latin typeface="Andale Mono"/>
                <a:cs typeface="Andale Mono"/>
              </a:rPr>
              <a:t>&gt;</a:t>
            </a:r>
          </a:p>
          <a:p>
            <a:pPr marL="0" indent="0">
              <a:lnSpc>
                <a:spcPct val="100000"/>
              </a:lnSpc>
              <a:buNone/>
            </a:pPr>
            <a:r>
              <a:rPr lang="en-US" sz="1100" dirty="0" smtClean="0">
                <a:solidFill>
                  <a:srgbClr val="300099"/>
                </a:solidFill>
                <a:latin typeface="Andale Mono"/>
                <a:cs typeface="Andale Mono"/>
              </a:rPr>
              <a:t>&lt;/rule&gt;</a:t>
            </a:r>
            <a:endParaRPr lang="en-US" sz="1100" dirty="0">
              <a:latin typeface="Andale Mono"/>
              <a:cs typeface="Andale Mono"/>
            </a:endParaRPr>
          </a:p>
        </p:txBody>
      </p:sp>
    </p:spTree>
    <p:extLst>
      <p:ext uri="{BB962C8B-B14F-4D97-AF65-F5344CB8AC3E}">
        <p14:creationId xmlns:p14="http://schemas.microsoft.com/office/powerpoint/2010/main" val="1379693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500"/>
                                        <p:tgtEl>
                                          <p:spTgt spid="3">
                                            <p:txEl>
                                              <p:pRg st="12" end="12"/>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Effect transition="in" filter="fade">
                                      <p:cBhvr>
                                        <p:cTn id="45" dur="500"/>
                                        <p:tgtEl>
                                          <p:spTgt spid="3">
                                            <p:txEl>
                                              <p:pRg st="13" end="13"/>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4" end="14"/>
                                            </p:txEl>
                                          </p:spTgt>
                                        </p:tgtEl>
                                        <p:attrNameLst>
                                          <p:attrName>style.visibility</p:attrName>
                                        </p:attrNameLst>
                                      </p:cBhvr>
                                      <p:to>
                                        <p:strVal val="visible"/>
                                      </p:to>
                                    </p:set>
                                    <p:animEffect transition="in" filter="fade">
                                      <p:cBhvr>
                                        <p:cTn id="48" dur="500"/>
                                        <p:tgtEl>
                                          <p:spTgt spid="3">
                                            <p:txEl>
                                              <p:pRg st="14" end="14"/>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Effect transition="in" filter="fade">
                                      <p:cBhvr>
                                        <p:cTn id="51" dur="500"/>
                                        <p:tgtEl>
                                          <p:spTgt spid="3">
                                            <p:txEl>
                                              <p:pRg st="15" end="15"/>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6" end="16"/>
                                            </p:txEl>
                                          </p:spTgt>
                                        </p:tgtEl>
                                        <p:attrNameLst>
                                          <p:attrName>style.visibility</p:attrName>
                                        </p:attrNameLst>
                                      </p:cBhvr>
                                      <p:to>
                                        <p:strVal val="visible"/>
                                      </p:to>
                                    </p:set>
                                    <p:animEffect transition="in" filter="fade">
                                      <p:cBhvr>
                                        <p:cTn id="54" dur="500"/>
                                        <p:tgtEl>
                                          <p:spTgt spid="3">
                                            <p:txEl>
                                              <p:pRg st="16" end="1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Schema Components - Type Discovery</a:t>
            </a:r>
            <a:endParaRPr lang="en-US" sz="2800" dirty="0"/>
          </a:p>
        </p:txBody>
      </p:sp>
      <p:sp>
        <p:nvSpPr>
          <p:cNvPr id="3" name="Content Placeholder 2"/>
          <p:cNvSpPr>
            <a:spLocks noGrp="1"/>
          </p:cNvSpPr>
          <p:nvPr>
            <p:ph idx="1"/>
          </p:nvPr>
        </p:nvSpPr>
        <p:spPr>
          <a:xfrm>
            <a:off x="1160462" y="1200151"/>
            <a:ext cx="7526337" cy="3394472"/>
          </a:xfrm>
        </p:spPr>
        <p:txBody>
          <a:bodyPr/>
          <a:lstStyle/>
          <a:p>
            <a:pPr marL="0" indent="0">
              <a:lnSpc>
                <a:spcPct val="100000"/>
              </a:lnSpc>
              <a:buNone/>
            </a:pPr>
            <a:r>
              <a:rPr lang="en-US" sz="1200" dirty="0">
                <a:solidFill>
                  <a:srgbClr val="300099"/>
                </a:solidFill>
                <a:latin typeface="Andale Mono"/>
                <a:cs typeface="Andale Mono"/>
              </a:rPr>
              <a:t>&lt;triple </a:t>
            </a:r>
            <a:r>
              <a:rPr lang="en-US" sz="1200" dirty="0">
                <a:solidFill>
                  <a:srgbClr val="E2B53A"/>
                </a:solidFill>
                <a:latin typeface="Andale Mono"/>
                <a:cs typeface="Andale Mono"/>
              </a:rPr>
              <a:t>match</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atom:updated</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thisURI</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/work/atom-owl/2006-06-06/#updated</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typedLiteral</a:t>
            </a:r>
            <a:r>
              <a:rPr lang="en-US" sz="1200" dirty="0">
                <a:solidFill>
                  <a:srgbClr val="300099"/>
                </a:solidFill>
                <a:latin typeface="Andale Mono"/>
                <a:cs typeface="Andale Mono"/>
              </a:rPr>
              <a:t> </a:t>
            </a:r>
            <a:endParaRPr lang="en-US" sz="1200" dirty="0" smtClean="0">
              <a:solidFill>
                <a:srgbClr val="300099"/>
              </a:solidFill>
              <a:latin typeface="Andale Mono"/>
              <a:cs typeface="Andale Mono"/>
            </a:endParaRP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r>
              <a:rPr lang="en-US" sz="1200" dirty="0" err="1" smtClean="0">
                <a:solidFill>
                  <a:srgbClr val="E2B53A"/>
                </a:solidFill>
                <a:latin typeface="Andale Mono"/>
                <a:cs typeface="Andale Mono"/>
              </a:rPr>
              <a:t>datatype</a:t>
            </a:r>
            <a:r>
              <a:rPr lang="en-US" sz="1200" dirty="0" smtClean="0">
                <a:solidFill>
                  <a:srgbClr val="424242"/>
                </a:solidFill>
                <a:latin typeface="Andale Mono"/>
                <a:cs typeface="Andale Mono"/>
              </a:rPr>
              <a:t>=</a:t>
            </a:r>
            <a:r>
              <a:rPr lang="en-US" sz="1200" dirty="0">
                <a:solidFill>
                  <a:srgbClr val="C92802"/>
                </a:solidFill>
                <a:latin typeface="Andale Mono"/>
                <a:cs typeface="Andale Mono"/>
              </a:rPr>
              <a:t>"</a:t>
            </a:r>
            <a:r>
              <a:rPr lang="en-US" sz="1200" dirty="0" smtClean="0">
                <a:solidFill>
                  <a:srgbClr val="C92802"/>
                </a:solidFill>
                <a:latin typeface="Andale Mono"/>
                <a:cs typeface="Andale Mono"/>
              </a:rPr>
              <a:t>http</a:t>
            </a:r>
            <a:r>
              <a:rPr lang="en-US" sz="1200" dirty="0">
                <a:solidFill>
                  <a:srgbClr val="C92802"/>
                </a:solidFill>
                <a:latin typeface="Andale Mono"/>
                <a:cs typeface="Andale Mono"/>
              </a:rPr>
              <a:t>://www.w3.org/2001/</a:t>
            </a:r>
            <a:r>
              <a:rPr lang="en-US" sz="1200" dirty="0" err="1">
                <a:solidFill>
                  <a:srgbClr val="C92802"/>
                </a:solidFill>
                <a:latin typeface="Andale Mono"/>
                <a:cs typeface="Andale Mono"/>
              </a:rPr>
              <a:t>XMLSchema#</a:t>
            </a:r>
            <a:r>
              <a:rPr lang="en-US" sz="1200" dirty="0" err="1" smtClean="0">
                <a:solidFill>
                  <a:srgbClr val="C92802"/>
                </a:solidFill>
                <a:latin typeface="Andale Mono"/>
                <a:cs typeface="Andale Mono"/>
              </a:rPr>
              <a:t>dateTime</a:t>
            </a:r>
            <a:r>
              <a:rPr lang="en-US" sz="1200" dirty="0">
                <a:solidFill>
                  <a:srgbClr val="C92802"/>
                </a:solidFill>
                <a:latin typeface="Andale Mono"/>
                <a:cs typeface="Andale Mono"/>
              </a:rPr>
              <a:t>"</a:t>
            </a:r>
            <a:endParaRPr lang="en-US" sz="1200" dirty="0" smtClean="0">
              <a:solidFill>
                <a:srgbClr val="C92802"/>
              </a:solidFill>
              <a:latin typeface="Andale Mono"/>
              <a:cs typeface="Andale Mono"/>
            </a:endParaRPr>
          </a:p>
          <a:p>
            <a:pPr marL="0" indent="0">
              <a:lnSpc>
                <a:spcPct val="100000"/>
              </a:lnSpc>
              <a:buNone/>
            </a:pPr>
            <a:r>
              <a:rPr lang="en-US" sz="1200" dirty="0" smtClean="0">
                <a:solidFill>
                  <a:srgbClr val="E2B53A"/>
                </a:solidFill>
                <a:latin typeface="Andale Mono"/>
                <a:cs typeface="Andale Mono"/>
              </a:rPr>
              <a:t>		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atom:updated</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/triple</a:t>
            </a:r>
            <a:r>
              <a:rPr lang="en-US" sz="1200" dirty="0" smtClean="0">
                <a:solidFill>
                  <a:srgbClr val="300099"/>
                </a:solidFill>
                <a:latin typeface="Andale Mono"/>
                <a:cs typeface="Andale Mono"/>
              </a:rPr>
              <a:t>&gt;</a:t>
            </a:r>
          </a:p>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&lt;</a:t>
            </a:r>
            <a:r>
              <a:rPr lang="en-US" sz="1200" dirty="0" err="1" smtClean="0">
                <a:solidFill>
                  <a:srgbClr val="300099"/>
                </a:solidFill>
                <a:latin typeface="Andale Mono"/>
                <a:cs typeface="Andale Mono"/>
              </a:rPr>
              <a:t>xs:element</a:t>
            </a:r>
            <a:r>
              <a:rPr lang="en-US" sz="1200" dirty="0" smtClean="0">
                <a:solidFill>
                  <a:srgbClr val="300099"/>
                </a:solidFill>
                <a:latin typeface="Andale Mono"/>
                <a:cs typeface="Andale Mono"/>
              </a:rPr>
              <a:t> </a:t>
            </a:r>
            <a:r>
              <a:rPr lang="en-US" sz="1200" dirty="0" smtClean="0">
                <a:solidFill>
                  <a:srgbClr val="E2B53A"/>
                </a:solidFill>
                <a:latin typeface="Andale Mono"/>
                <a:cs typeface="Andale Mono"/>
              </a:rPr>
              <a:t>name</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"updated"</a:t>
            </a:r>
            <a:r>
              <a:rPr lang="en-US" sz="1200" dirty="0" smtClean="0">
                <a:solidFill>
                  <a:srgbClr val="300099"/>
                </a:solidFill>
                <a:latin typeface="Andale Mono"/>
                <a:cs typeface="Andale Mono"/>
              </a:rPr>
              <a:t> </a:t>
            </a:r>
            <a:r>
              <a:rPr lang="en-US" sz="1200" dirty="0" smtClean="0">
                <a:solidFill>
                  <a:srgbClr val="E2B53A"/>
                </a:solidFill>
                <a:latin typeface="Andale Mono"/>
                <a:cs typeface="Andale Mono"/>
              </a:rPr>
              <a:t>type</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a:t>
            </a:r>
            <a:r>
              <a:rPr lang="en-US" sz="1200" dirty="0" err="1" smtClean="0">
                <a:solidFill>
                  <a:srgbClr val="C92802"/>
                </a:solidFill>
                <a:latin typeface="Andale Mono"/>
                <a:cs typeface="Andale Mono"/>
              </a:rPr>
              <a:t>xs:dateTime</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 </a:t>
            </a:r>
            <a:r>
              <a:rPr lang="en-US" sz="1200" dirty="0" err="1" smtClean="0">
                <a:solidFill>
                  <a:srgbClr val="E2B53A"/>
                </a:solidFill>
                <a:latin typeface="Andale Mono"/>
                <a:cs typeface="Andale Mono"/>
              </a:rPr>
              <a:t>minOccurs</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"1"</a:t>
            </a:r>
            <a:r>
              <a:rPr lang="en-US" sz="1200" dirty="0" smtClean="0">
                <a:solidFill>
                  <a:srgbClr val="300099"/>
                </a:solidFill>
                <a:latin typeface="Andale Mono"/>
                <a:cs typeface="Andale Mono"/>
              </a:rPr>
              <a:t> </a:t>
            </a:r>
            <a:r>
              <a:rPr lang="en-US" sz="1200" dirty="0" err="1" smtClean="0">
                <a:solidFill>
                  <a:srgbClr val="E2B53A"/>
                </a:solidFill>
                <a:latin typeface="Andale Mono"/>
                <a:cs typeface="Andale Mono"/>
              </a:rPr>
              <a:t>maxOccurs</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"1"/</a:t>
            </a:r>
            <a:r>
              <a:rPr lang="en-US" sz="1200" dirty="0" smtClean="0">
                <a:solidFill>
                  <a:srgbClr val="300099"/>
                </a:solidFill>
                <a:latin typeface="Andale Mono"/>
                <a:cs typeface="Andale Mono"/>
              </a:rPr>
              <a:t>&gt;</a:t>
            </a:r>
          </a:p>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endParaRPr lang="en-US" sz="1200" dirty="0">
              <a:solidFill>
                <a:srgbClr val="300099"/>
              </a:solidFill>
              <a:latin typeface="Andale Mono"/>
              <a:cs typeface="Andale Mono"/>
            </a:endParaRPr>
          </a:p>
          <a:p>
            <a:pPr marL="0" indent="0">
              <a:buNone/>
            </a:pPr>
            <a:r>
              <a:rPr lang="en-US" sz="1200" dirty="0" smtClean="0">
                <a:solidFill>
                  <a:srgbClr val="424242"/>
                </a:solidFill>
                <a:latin typeface="Andale Mono"/>
                <a:cs typeface="Andale Mono"/>
              </a:rPr>
              <a:t>&lt;</a:t>
            </a:r>
            <a:r>
              <a:rPr lang="en-US" sz="1200" b="1" dirty="0" smtClean="0">
                <a:solidFill>
                  <a:srgbClr val="424242"/>
                </a:solidFill>
                <a:latin typeface="Andale Mono"/>
                <a:cs typeface="Andale Mono"/>
              </a:rPr>
              <a:t>http</a:t>
            </a:r>
            <a:r>
              <a:rPr lang="en-US" sz="1200" b="1" dirty="0">
                <a:solidFill>
                  <a:srgbClr val="424242"/>
                </a:solidFill>
                <a:latin typeface="Andale Mono"/>
                <a:cs typeface="Andale Mono"/>
              </a:rPr>
              <a:t>://</a:t>
            </a:r>
            <a:r>
              <a:rPr lang="en-US" sz="1200" b="1" dirty="0" err="1">
                <a:solidFill>
                  <a:srgbClr val="424242"/>
                </a:solidFill>
                <a:latin typeface="Andale Mono"/>
                <a:cs typeface="Andale Mono"/>
              </a:rPr>
              <a:t>example.org</a:t>
            </a:r>
            <a:r>
              <a:rPr lang="en-US" sz="1200" b="1" dirty="0">
                <a:solidFill>
                  <a:srgbClr val="424242"/>
                </a:solidFill>
                <a:latin typeface="Andale Mono"/>
                <a:cs typeface="Andale Mono"/>
              </a:rPr>
              <a:t>/feeds/</a:t>
            </a:r>
            <a:r>
              <a:rPr lang="en-US" sz="1200" b="1" dirty="0" smtClean="0">
                <a:solidFill>
                  <a:srgbClr val="424242"/>
                </a:solidFill>
                <a:latin typeface="Andale Mono"/>
                <a:cs typeface="Andale Mono"/>
              </a:rPr>
              <a:t>60a76c80</a:t>
            </a:r>
            <a:r>
              <a:rPr lang="en-US" sz="1200" dirty="0" smtClean="0">
                <a:solidFill>
                  <a:srgbClr val="424242"/>
                </a:solidFill>
                <a:latin typeface="Andale Mono"/>
                <a:cs typeface="Andale Mono"/>
              </a:rPr>
              <a:t>&gt; </a:t>
            </a:r>
            <a:r>
              <a:rPr lang="en-US" sz="1200" dirty="0" err="1" smtClean="0">
                <a:solidFill>
                  <a:srgbClr val="424242"/>
                </a:solidFill>
                <a:latin typeface="Andale Mono"/>
                <a:cs typeface="Andale Mono"/>
              </a:rPr>
              <a:t>atom</a:t>
            </a:r>
            <a:r>
              <a:rPr lang="en-US" sz="1200" dirty="0" err="1">
                <a:solidFill>
                  <a:srgbClr val="424242"/>
                </a:solidFill>
                <a:latin typeface="Andale Mono"/>
                <a:cs typeface="Andale Mono"/>
              </a:rPr>
              <a:t>-owl:updated</a:t>
            </a:r>
            <a:r>
              <a:rPr lang="en-US" sz="1200" dirty="0">
                <a:solidFill>
                  <a:srgbClr val="424242"/>
                </a:solidFill>
                <a:latin typeface="Andale Mono"/>
                <a:cs typeface="Andale Mono"/>
              </a:rPr>
              <a:t> </a:t>
            </a:r>
            <a:r>
              <a:rPr lang="en-US" sz="1200" dirty="0" smtClean="0">
                <a:solidFill>
                  <a:srgbClr val="424242"/>
                </a:solidFill>
                <a:latin typeface="Andale Mono"/>
                <a:cs typeface="Andale Mono"/>
              </a:rPr>
              <a:t>	"</a:t>
            </a:r>
            <a:r>
              <a:rPr lang="en-US" sz="1200" b="1" dirty="0">
                <a:solidFill>
                  <a:srgbClr val="424242"/>
                </a:solidFill>
                <a:latin typeface="Andale Mono"/>
                <a:cs typeface="Andale Mono"/>
              </a:rPr>
              <a:t>2003-12-13T18:30:02Z</a:t>
            </a:r>
            <a:r>
              <a:rPr lang="en-US" sz="1200" dirty="0">
                <a:solidFill>
                  <a:srgbClr val="424242"/>
                </a:solidFill>
                <a:latin typeface="Andale Mono"/>
                <a:cs typeface="Andale Mono"/>
              </a:rPr>
              <a:t>"^^</a:t>
            </a:r>
            <a:r>
              <a:rPr lang="en-US" sz="1200" dirty="0" err="1">
                <a:solidFill>
                  <a:srgbClr val="424242"/>
                </a:solidFill>
                <a:latin typeface="Andale Mono"/>
                <a:cs typeface="Andale Mono"/>
              </a:rPr>
              <a:t>xsd:dateTime</a:t>
            </a:r>
            <a:r>
              <a:rPr lang="en-US" sz="1200" dirty="0">
                <a:solidFill>
                  <a:srgbClr val="424242"/>
                </a:solidFill>
                <a:latin typeface="Andale Mono"/>
                <a:cs typeface="Andale Mono"/>
              </a:rPr>
              <a:t> .</a:t>
            </a:r>
            <a:endParaRPr lang="en-US" sz="1200" dirty="0">
              <a:solidFill>
                <a:srgbClr val="300099"/>
              </a:solidFill>
              <a:latin typeface="Andale Mono"/>
              <a:cs typeface="Andale Mono"/>
            </a:endParaRP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23</a:t>
            </a:fld>
            <a:endParaRPr lang="en-US"/>
          </a:p>
        </p:txBody>
      </p:sp>
    </p:spTree>
    <p:extLst>
      <p:ext uri="{BB962C8B-B14F-4D97-AF65-F5344CB8AC3E}">
        <p14:creationId xmlns:p14="http://schemas.microsoft.com/office/powerpoint/2010/main" val="22462577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fade">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Integrity - Assertions</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24</a:t>
            </a:fld>
            <a:endParaRPr lang="en-US"/>
          </a:p>
        </p:txBody>
      </p:sp>
      <p:sp>
        <p:nvSpPr>
          <p:cNvPr id="7" name="Rounded Rectangle 6"/>
          <p:cNvSpPr/>
          <p:nvPr/>
        </p:nvSpPr>
        <p:spPr>
          <a:xfrm>
            <a:off x="1687461" y="2113740"/>
            <a:ext cx="6379936"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3" name="Content Placeholder 2"/>
          <p:cNvSpPr>
            <a:spLocks noGrp="1"/>
          </p:cNvSpPr>
          <p:nvPr>
            <p:ph idx="1"/>
          </p:nvPr>
        </p:nvSpPr>
        <p:spPr>
          <a:xfrm>
            <a:off x="1160462" y="1200151"/>
            <a:ext cx="7526337" cy="3394472"/>
          </a:xfrm>
        </p:spPr>
        <p:txBody>
          <a:bodyPr>
            <a:normAutofit/>
          </a:bodyPr>
          <a:lstStyle/>
          <a:p>
            <a:pPr marL="0" indent="0">
              <a:lnSpc>
                <a:spcPct val="100000"/>
              </a:lnSpc>
              <a:buNone/>
            </a:pPr>
            <a:endParaRPr lang="en-US" sz="1200" dirty="0">
              <a:solidFill>
                <a:srgbClr val="300099"/>
              </a:solidFill>
              <a:latin typeface="Andale Mono"/>
              <a:cs typeface="Andale Mono"/>
            </a:endParaRPr>
          </a:p>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rule </a:t>
            </a:r>
            <a:r>
              <a:rPr lang="en-US" sz="1200" dirty="0">
                <a:solidFill>
                  <a:srgbClr val="E2B53A"/>
                </a:solidFill>
                <a:latin typeface="Andale Mono"/>
                <a:cs typeface="Andale Mono"/>
              </a:rPr>
              <a:t>context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atom:feed</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endParaRPr lang="en-US" sz="1200" dirty="0" smtClean="0">
              <a:solidFill>
                <a:srgbClr val="300099"/>
              </a:solidFill>
              <a:latin typeface="Andale Mono"/>
              <a:cs typeface="Andale Mono"/>
            </a:endParaRPr>
          </a:p>
          <a:p>
            <a:pPr marL="0" indent="0">
              <a:lnSpc>
                <a:spcPct val="100000"/>
              </a:lnSpc>
              <a:buNone/>
            </a:pPr>
            <a:r>
              <a:rPr lang="en-US" sz="1200" dirty="0">
                <a:solidFill>
                  <a:srgbClr val="300099"/>
                </a:solidFill>
                <a:latin typeface="Andale Mono"/>
                <a:cs typeface="Andale Mono"/>
              </a:rPr>
              <a:t>	</a:t>
            </a:r>
            <a:r>
              <a:rPr lang="en-US" sz="1200" b="1" dirty="0" smtClean="0">
                <a:solidFill>
                  <a:srgbClr val="300099"/>
                </a:solidFill>
                <a:latin typeface="Andale Mono"/>
                <a:cs typeface="Andale Mono"/>
              </a:rPr>
              <a:t>&lt;</a:t>
            </a:r>
            <a:r>
              <a:rPr lang="en-US" sz="1200" b="1" dirty="0">
                <a:solidFill>
                  <a:srgbClr val="300099"/>
                </a:solidFill>
                <a:latin typeface="Andale Mono"/>
                <a:cs typeface="Andale Mono"/>
              </a:rPr>
              <a:t>assert </a:t>
            </a:r>
            <a:r>
              <a:rPr lang="en-US" sz="1200" b="1" dirty="0">
                <a:solidFill>
                  <a:srgbClr val="E2B53A"/>
                </a:solidFill>
                <a:latin typeface="Andale Mono"/>
                <a:cs typeface="Andale Mono"/>
              </a:rPr>
              <a:t>match</a:t>
            </a:r>
            <a:r>
              <a:rPr lang="en-US" sz="1200" b="1" dirty="0">
                <a:solidFill>
                  <a:srgbClr val="424242"/>
                </a:solidFill>
                <a:latin typeface="Andale Mono"/>
                <a:cs typeface="Andale Mono"/>
              </a:rPr>
              <a:t>=</a:t>
            </a:r>
            <a:r>
              <a:rPr lang="en-US" sz="1200" b="1" dirty="0">
                <a:solidFill>
                  <a:srgbClr val="C92802"/>
                </a:solidFill>
                <a:latin typeface="Andale Mono"/>
                <a:cs typeface="Andale Mono"/>
              </a:rPr>
              <a:t>"</a:t>
            </a:r>
            <a:r>
              <a:rPr lang="en-US" sz="1200" b="1" dirty="0" err="1">
                <a:solidFill>
                  <a:srgbClr val="C92802"/>
                </a:solidFill>
                <a:latin typeface="Andale Mono"/>
                <a:cs typeface="Andale Mono"/>
              </a:rPr>
              <a:t>atom:title</a:t>
            </a:r>
            <a:r>
              <a:rPr lang="en-US" sz="1200" b="1" dirty="0">
                <a:solidFill>
                  <a:srgbClr val="C92802"/>
                </a:solidFill>
                <a:latin typeface="Andale Mono"/>
                <a:cs typeface="Andale Mono"/>
              </a:rPr>
              <a:t>"</a:t>
            </a:r>
            <a:r>
              <a:rPr lang="en-US" sz="1200" b="1" dirty="0">
                <a:solidFill>
                  <a:srgbClr val="300099"/>
                </a:solidFill>
                <a:latin typeface="Andale Mono"/>
                <a:cs typeface="Andale Mono"/>
              </a:rPr>
              <a:t>&gt;</a:t>
            </a:r>
            <a:r>
              <a:rPr lang="en-US" sz="1200" b="1" dirty="0" err="1">
                <a:solidFill>
                  <a:srgbClr val="424242"/>
                </a:solidFill>
                <a:latin typeface="Andale Mono"/>
                <a:cs typeface="Andale Mono"/>
              </a:rPr>
              <a:t>atom:title</a:t>
            </a:r>
            <a:r>
              <a:rPr lang="en-US" sz="1200" b="1" dirty="0">
                <a:solidFill>
                  <a:srgbClr val="424242"/>
                </a:solidFill>
                <a:latin typeface="Andale Mono"/>
                <a:cs typeface="Andale Mono"/>
              </a:rPr>
              <a:t> is a required element.</a:t>
            </a:r>
            <a:r>
              <a:rPr lang="en-US" sz="1200" b="1" dirty="0">
                <a:solidFill>
                  <a:srgbClr val="300099"/>
                </a:solidFill>
                <a:latin typeface="Andale Mono"/>
                <a:cs typeface="Andale Mono"/>
              </a:rPr>
              <a:t>&lt;/assert&gt; </a:t>
            </a:r>
            <a:r>
              <a:rPr lang="en-US" sz="1200" b="1" dirty="0" smtClean="0">
                <a:solidFill>
                  <a:srgbClr val="300099"/>
                </a:solidFill>
                <a:latin typeface="Andale Mono"/>
                <a:cs typeface="Andale Mono"/>
              </a:rPr>
              <a:t>	</a:t>
            </a:r>
          </a:p>
          <a:p>
            <a:pPr marL="0" indent="0">
              <a:lnSpc>
                <a:spcPct val="100000"/>
              </a:lnSpc>
              <a:buNone/>
            </a:pPr>
            <a:endParaRPr lang="en-US" sz="1200" dirty="0">
              <a:solidFill>
                <a:srgbClr val="300099"/>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triple </a:t>
            </a:r>
            <a:r>
              <a:rPr lang="en-US" sz="1200" dirty="0">
                <a:solidFill>
                  <a:srgbClr val="E2B53A"/>
                </a:solidFill>
                <a:latin typeface="Andale Mono"/>
                <a:cs typeface="Andale Mono"/>
              </a:rPr>
              <a:t>match</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thisURI</a:t>
            </a:r>
            <a:r>
              <a:rPr lang="en-US" sz="1200" dirty="0">
                <a:solidFill>
                  <a:srgbClr val="C92802"/>
                </a:solidFill>
                <a:latin typeface="Andale Mono"/>
                <a:cs typeface="Andale Mono"/>
              </a:rPr>
              <a:t>"</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a:t>
            </a:r>
            <a:r>
              <a:rPr lang="en-US" sz="1200" dirty="0">
                <a:solidFill>
                  <a:srgbClr val="424242"/>
                </a:solidFill>
                <a:latin typeface="Andale Mono"/>
                <a:cs typeface="Andale Mono"/>
              </a:rPr>
              <a: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/work/atom-owl/2006-06-06/#title</a:t>
            </a:r>
            <a:r>
              <a:rPr lang="en-US" sz="1200" dirty="0">
                <a:solidFill>
                  <a:srgbClr val="300099"/>
                </a:solidFill>
                <a:latin typeface="Andale Mono"/>
                <a:cs typeface="Andale Mono"/>
              </a:rPr>
              <a:t>&lt;/</a:t>
            </a:r>
            <a:r>
              <a:rPr lang="en-US" sz="1200" dirty="0" err="1">
                <a:solidFill>
                  <a:srgbClr val="300099"/>
                </a:solidFill>
                <a:latin typeface="Andale Mono"/>
                <a:cs typeface="Andale Mono"/>
              </a:rPr>
              <a:t>uri</a:t>
            </a:r>
            <a:r>
              <a:rPr lang="en-US" sz="1200" dirty="0">
                <a:solidFill>
                  <a:srgbClr val="300099"/>
                </a:solidFill>
                <a:latin typeface="Andale Mono"/>
                <a:cs typeface="Andale Mono"/>
              </a:rPr>
              <a:t>&gt;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plainLiteral</a:t>
            </a:r>
            <a:r>
              <a:rPr lang="en-US" sz="1200" dirty="0">
                <a:solidFill>
                  <a:srgbClr val="300099"/>
                </a:solidFill>
                <a:latin typeface="Andale Mono"/>
                <a:cs typeface="Andale Mono"/>
              </a:rPr>
              <a:t> </a:t>
            </a:r>
            <a:r>
              <a:rPr lang="en-US" sz="1200" dirty="0" err="1">
                <a:solidFill>
                  <a:srgbClr val="E2B53A"/>
                </a:solidFill>
                <a:latin typeface="Andale Mono"/>
                <a:cs typeface="Andale Mono"/>
              </a:rPr>
              <a:t>xml:lang</a:t>
            </a:r>
            <a:r>
              <a:rPr lang="en-US" sz="1200" dirty="0">
                <a:solidFill>
                  <a:srgbClr val="424242"/>
                </a:solidFill>
                <a:latin typeface="Andale Mono"/>
                <a:cs typeface="Andale Mono"/>
              </a:rPr>
              <a:t>=</a:t>
            </a:r>
            <a:r>
              <a:rPr lang="en-US" sz="1200" dirty="0">
                <a:solidFill>
                  <a:srgbClr val="C92802"/>
                </a:solidFill>
                <a:latin typeface="Andale Mono"/>
                <a:cs typeface="Andale Mono"/>
              </a:rPr>
              <a:t>"en-GB"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a:solidFill>
                  <a:srgbClr val="300099"/>
                </a:solidFill>
                <a:latin typeface="Andale Mono"/>
                <a:cs typeface="Andale Mono"/>
              </a:rPr>
              <a:t>/&gt; </a:t>
            </a:r>
            <a:endParaRPr lang="en-US" sz="1200" dirty="0">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/triple</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/rule&gt; </a:t>
            </a:r>
            <a:endParaRPr lang="en-US" sz="1200" dirty="0">
              <a:latin typeface="Andale Mono"/>
              <a:cs typeface="Andale Mono"/>
            </a:endParaRPr>
          </a:p>
          <a:p>
            <a:pPr marL="0" indent="0">
              <a:buNone/>
            </a:pPr>
            <a:endParaRPr lang="en-US" sz="1200" dirty="0"/>
          </a:p>
        </p:txBody>
      </p:sp>
    </p:spTree>
    <p:extLst>
      <p:ext uri="{BB962C8B-B14F-4D97-AF65-F5344CB8AC3E}">
        <p14:creationId xmlns:p14="http://schemas.microsoft.com/office/powerpoint/2010/main" val="34490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a:t>
            </a:r>
            <a:r>
              <a:rPr lang="en-US" dirty="0" err="1"/>
              <a:t>Schematron</a:t>
            </a:r>
            <a:r>
              <a:rPr lang="en-US" dirty="0"/>
              <a:t> was Extended </a:t>
            </a:r>
          </a:p>
        </p:txBody>
      </p:sp>
      <p:sp>
        <p:nvSpPr>
          <p:cNvPr id="3" name="Content Placeholder 2"/>
          <p:cNvSpPr>
            <a:spLocks noGrp="1"/>
          </p:cNvSpPr>
          <p:nvPr>
            <p:ph idx="1"/>
          </p:nvPr>
        </p:nvSpPr>
        <p:spPr/>
        <p:txBody>
          <a:bodyPr>
            <a:normAutofit/>
          </a:bodyPr>
          <a:lstStyle/>
          <a:p>
            <a:r>
              <a:rPr lang="en-US" dirty="0" smtClean="0"/>
              <a:t>XSLT </a:t>
            </a:r>
            <a:r>
              <a:rPr lang="en-US" dirty="0"/>
              <a:t>i</a:t>
            </a:r>
            <a:r>
              <a:rPr lang="en-US" dirty="0" smtClean="0"/>
              <a:t>mplementation accommodates extension</a:t>
            </a:r>
          </a:p>
          <a:p>
            <a:r>
              <a:rPr lang="en-US" dirty="0" smtClean="0"/>
              <a:t>XSLT's import mechanism for overriding templates</a:t>
            </a:r>
          </a:p>
          <a:p>
            <a:r>
              <a:rPr lang="en-US" dirty="0" smtClean="0"/>
              <a:t>The Key Transform: </a:t>
            </a:r>
          </a:p>
          <a:p>
            <a:pPr lvl="1"/>
            <a:r>
              <a:rPr lang="en-US" dirty="0" smtClean="0">
                <a:latin typeface="Andale Mono"/>
                <a:cs typeface="Andale Mono"/>
              </a:rPr>
              <a:t>iso_schematron_skeleton_for_saxon.xsl</a:t>
            </a: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25</a:t>
            </a:fld>
            <a:endParaRPr lang="en-US"/>
          </a:p>
        </p:txBody>
      </p:sp>
    </p:spTree>
    <p:extLst>
      <p:ext uri="{BB962C8B-B14F-4D97-AF65-F5344CB8AC3E}">
        <p14:creationId xmlns:p14="http://schemas.microsoft.com/office/powerpoint/2010/main" val="32411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Extension Templates</a:t>
            </a:r>
            <a:endParaRPr lang="en-US" dirty="0"/>
          </a:p>
        </p:txBody>
      </p:sp>
      <p:sp>
        <p:nvSpPr>
          <p:cNvPr id="3" name="Content Placeholder 2"/>
          <p:cNvSpPr>
            <a:spLocks noGrp="1"/>
          </p:cNvSpPr>
          <p:nvPr>
            <p:ph sz="half" idx="1"/>
          </p:nvPr>
        </p:nvSpPr>
        <p:spPr/>
        <p:txBody>
          <a:bodyPr>
            <a:normAutofit/>
          </a:bodyPr>
          <a:lstStyle/>
          <a:p>
            <a:r>
              <a:rPr lang="en-US" sz="1800" b="1" dirty="0" smtClean="0">
                <a:latin typeface="Andale Mono"/>
                <a:cs typeface="Andale Mono"/>
              </a:rPr>
              <a:t>process</a:t>
            </a:r>
            <a:r>
              <a:rPr lang="en-US" sz="1800" b="1" dirty="0">
                <a:latin typeface="Andale Mono"/>
                <a:cs typeface="Andale Mono"/>
              </a:rPr>
              <a:t>-root</a:t>
            </a:r>
          </a:p>
          <a:p>
            <a:r>
              <a:rPr lang="en-US" sz="1800" b="1" dirty="0">
                <a:latin typeface="Andale Mono"/>
                <a:cs typeface="Andale Mono"/>
              </a:rPr>
              <a:t>process-report</a:t>
            </a:r>
          </a:p>
          <a:p>
            <a:endParaRPr lang="en-US" sz="2000" dirty="0"/>
          </a:p>
        </p:txBody>
      </p:sp>
      <p:sp>
        <p:nvSpPr>
          <p:cNvPr id="4" name="Content Placeholder 3"/>
          <p:cNvSpPr>
            <a:spLocks noGrp="1"/>
          </p:cNvSpPr>
          <p:nvPr>
            <p:ph sz="half" idx="2"/>
          </p:nvPr>
        </p:nvSpPr>
        <p:spPr/>
        <p:txBody>
          <a:bodyPr>
            <a:normAutofit/>
          </a:bodyPr>
          <a:lstStyle/>
          <a:p>
            <a:r>
              <a:rPr lang="en-US" sz="1800" dirty="0" smtClean="0">
                <a:solidFill>
                  <a:schemeClr val="tx1">
                    <a:lumMod val="50000"/>
                    <a:lumOff val="50000"/>
                  </a:schemeClr>
                </a:solidFill>
                <a:latin typeface="Andale Mono"/>
                <a:cs typeface="Andale Mono"/>
              </a:rPr>
              <a:t>process-pattern</a:t>
            </a:r>
          </a:p>
          <a:p>
            <a:r>
              <a:rPr lang="en-US" sz="1800" dirty="0" smtClean="0">
                <a:solidFill>
                  <a:schemeClr val="tx1">
                    <a:lumMod val="50000"/>
                    <a:lumOff val="50000"/>
                  </a:schemeClr>
                </a:solidFill>
                <a:latin typeface="Andale Mono"/>
                <a:cs typeface="Andale Mono"/>
              </a:rPr>
              <a:t>process-rule</a:t>
            </a:r>
          </a:p>
          <a:p>
            <a:r>
              <a:rPr lang="en-US" sz="1800" dirty="0" smtClean="0">
                <a:solidFill>
                  <a:schemeClr val="tx1">
                    <a:lumMod val="50000"/>
                    <a:lumOff val="50000"/>
                  </a:schemeClr>
                </a:solidFill>
                <a:latin typeface="Andale Mono"/>
                <a:cs typeface="Andale Mono"/>
              </a:rPr>
              <a:t>process-assert</a:t>
            </a:r>
          </a:p>
          <a:p>
            <a:r>
              <a:rPr lang="en-US" sz="1800" dirty="0" smtClean="0">
                <a:solidFill>
                  <a:schemeClr val="tx1">
                    <a:lumMod val="50000"/>
                    <a:lumOff val="50000"/>
                  </a:schemeClr>
                </a:solidFill>
                <a:latin typeface="Andale Mono"/>
                <a:cs typeface="Andale Mono"/>
              </a:rPr>
              <a:t>process-value-of</a:t>
            </a:r>
            <a:endParaRPr lang="en-US" sz="1800" dirty="0">
              <a:solidFill>
                <a:schemeClr val="tx1">
                  <a:lumMod val="50000"/>
                  <a:lumOff val="50000"/>
                </a:schemeClr>
              </a:solidFill>
              <a:latin typeface="Andale Mono"/>
              <a:cs typeface="Andale Mono"/>
            </a:endParaRPr>
          </a:p>
        </p:txBody>
      </p:sp>
      <p:sp>
        <p:nvSpPr>
          <p:cNvPr id="5" name="Date Placeholder 4"/>
          <p:cNvSpPr>
            <a:spLocks noGrp="1"/>
          </p:cNvSpPr>
          <p:nvPr>
            <p:ph type="dt" sz="half" idx="10"/>
          </p:nvPr>
        </p:nvSpPr>
        <p:spPr/>
        <p:txBody>
          <a:bodyPr/>
          <a:lstStyle/>
          <a:p>
            <a:r>
              <a:rPr lang="en-US" dirty="0" err="1"/>
              <a:t>Schematron</a:t>
            </a:r>
            <a:r>
              <a:rPr lang="en-US" dirty="0"/>
              <a:t>, More Useful Than You’d Thought</a:t>
            </a:r>
          </a:p>
        </p:txBody>
      </p:sp>
      <p:sp>
        <p:nvSpPr>
          <p:cNvPr id="6" name="Footer Placeholder 5"/>
          <p:cNvSpPr>
            <a:spLocks noGrp="1"/>
          </p:cNvSpPr>
          <p:nvPr>
            <p:ph type="ftr" sz="quarter" idx="11"/>
          </p:nvPr>
        </p:nvSpPr>
        <p:spPr/>
        <p:txBody>
          <a:bodyPr/>
          <a:lstStyle/>
          <a:p>
            <a:r>
              <a:rPr lang="en-US" dirty="0"/>
              <a:t>XML London 2014</a:t>
            </a:r>
          </a:p>
        </p:txBody>
      </p:sp>
      <p:sp>
        <p:nvSpPr>
          <p:cNvPr id="7" name="Slide Number Placeholder 6"/>
          <p:cNvSpPr>
            <a:spLocks noGrp="1"/>
          </p:cNvSpPr>
          <p:nvPr>
            <p:ph type="sldNum" sz="quarter" idx="12"/>
          </p:nvPr>
        </p:nvSpPr>
        <p:spPr/>
        <p:txBody>
          <a:bodyPr/>
          <a:lstStyle/>
          <a:p>
            <a:fld id="{07F6ABEF-B6D2-1F41-B763-ADE1A61F86D2}" type="slidenum">
              <a:rPr lang="en-US" smtClean="0"/>
              <a:t>26</a:t>
            </a:fld>
            <a:endParaRPr lang="en-US"/>
          </a:p>
        </p:txBody>
      </p:sp>
    </p:spTree>
    <p:extLst>
      <p:ext uri="{BB962C8B-B14F-4D97-AF65-F5344CB8AC3E}">
        <p14:creationId xmlns:p14="http://schemas.microsoft.com/office/powerpoint/2010/main" val="3008730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Other Extension Points</a:t>
            </a:r>
            <a:endParaRPr lang="en-US" sz="2800"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Include</a:t>
            </a:r>
          </a:p>
          <a:p>
            <a:pPr marL="0" indent="0" algn="ctr">
              <a:buNone/>
            </a:pPr>
            <a:r>
              <a:rPr lang="en-US" dirty="0" smtClean="0"/>
              <a:t>Expand</a:t>
            </a:r>
          </a:p>
          <a:p>
            <a:pPr marL="0" indent="0" algn="ctr">
              <a:buNone/>
            </a:pPr>
            <a:r>
              <a:rPr lang="en-US" dirty="0" smtClean="0">
                <a:solidFill>
                  <a:srgbClr val="7F7F7F"/>
                </a:solidFill>
              </a:rPr>
              <a:t>Compile</a:t>
            </a:r>
            <a:endParaRPr lang="en-US" dirty="0">
              <a:solidFill>
                <a:srgbClr val="7F7F7F"/>
              </a:solidFill>
            </a:endParaRPr>
          </a:p>
          <a:p>
            <a:pPr marL="0" indent="0" algn="ctr">
              <a:buNone/>
            </a:pP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27</a:t>
            </a:fld>
            <a:endParaRPr lang="en-US"/>
          </a:p>
        </p:txBody>
      </p:sp>
    </p:spTree>
    <p:extLst>
      <p:ext uri="{BB962C8B-B14F-4D97-AF65-F5344CB8AC3E}">
        <p14:creationId xmlns:p14="http://schemas.microsoft.com/office/powerpoint/2010/main" val="411784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82636" y="3121323"/>
            <a:ext cx="6887305" cy="234462"/>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dirty="0" smtClean="0"/>
              <a:t>Other Mapping Options</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28</a:t>
            </a:fld>
            <a:endParaRPr lang="en-US"/>
          </a:p>
        </p:txBody>
      </p:sp>
      <p:sp>
        <p:nvSpPr>
          <p:cNvPr id="3" name="Content Placeholder 2"/>
          <p:cNvSpPr>
            <a:spLocks noGrp="1"/>
          </p:cNvSpPr>
          <p:nvPr>
            <p:ph idx="1"/>
          </p:nvPr>
        </p:nvSpPr>
        <p:spPr/>
        <p:txBody>
          <a:bodyPr/>
          <a:lstStyle/>
          <a:p>
            <a:r>
              <a:rPr lang="en-US" dirty="0" smtClean="0"/>
              <a:t>Bespoke XSLT and/or XQuery</a:t>
            </a:r>
          </a:p>
          <a:p>
            <a:r>
              <a:rPr lang="en-US" dirty="0" smtClean="0"/>
              <a:t>Semantic </a:t>
            </a:r>
            <a:r>
              <a:rPr lang="en-US" dirty="0"/>
              <a:t>Annotations for WSDL and XML Schema (SAWSDL</a:t>
            </a:r>
            <a:r>
              <a:rPr lang="en-US" dirty="0" smtClean="0"/>
              <a:t>)</a:t>
            </a:r>
          </a:p>
          <a:p>
            <a:pPr marL="0" indent="0">
              <a:lnSpc>
                <a:spcPct val="100000"/>
              </a:lnSpc>
              <a:buNone/>
            </a:pPr>
            <a:r>
              <a:rPr lang="en-US" sz="1200" dirty="0" smtClean="0">
                <a:latin typeface="Andale Mono"/>
                <a:cs typeface="Andale Mono"/>
              </a:rPr>
              <a:t> </a:t>
            </a:r>
          </a:p>
          <a:p>
            <a:pPr marL="0" indent="0">
              <a:lnSpc>
                <a:spcPct val="100000"/>
              </a:lnSpc>
              <a:buNone/>
            </a:pPr>
            <a:r>
              <a:rPr lang="en-US" sz="1200" dirty="0" smtClean="0">
                <a:latin typeface="Andale Mono"/>
                <a:cs typeface="Andale Mono"/>
              </a:rPr>
              <a:t>	</a:t>
            </a:r>
            <a:r>
              <a:rPr lang="en-US" sz="1200" dirty="0">
                <a:solidFill>
                  <a:srgbClr val="301998"/>
                </a:solidFill>
                <a:latin typeface="Andale Mono"/>
                <a:cs typeface="Andale Mono"/>
              </a:rPr>
              <a:t>&lt;</a:t>
            </a:r>
            <a:r>
              <a:rPr lang="en-US" sz="1200" dirty="0" err="1">
                <a:solidFill>
                  <a:srgbClr val="301998"/>
                </a:solidFill>
                <a:latin typeface="Andale Mono"/>
                <a:cs typeface="Andale Mono"/>
              </a:rPr>
              <a:t>xs:element</a:t>
            </a:r>
            <a:r>
              <a:rPr lang="en-US" sz="1200" dirty="0">
                <a:solidFill>
                  <a:srgbClr val="301998"/>
                </a:solidFill>
                <a:latin typeface="Andale Mono"/>
                <a:cs typeface="Andale Mono"/>
              </a:rPr>
              <a:t> </a:t>
            </a:r>
            <a:r>
              <a:rPr lang="en-US" sz="1200" dirty="0">
                <a:solidFill>
                  <a:srgbClr val="E1B446"/>
                </a:solidFill>
                <a:latin typeface="Andale Mono"/>
                <a:cs typeface="Andale Mono"/>
              </a:rPr>
              <a:t>name</a:t>
            </a:r>
            <a:r>
              <a:rPr lang="en-US" sz="1200" dirty="0">
                <a:solidFill>
                  <a:srgbClr val="424242"/>
                </a:solidFill>
                <a:latin typeface="Andale Mono"/>
                <a:cs typeface="Andale Mono"/>
              </a:rPr>
              <a:t>=</a:t>
            </a:r>
            <a:r>
              <a:rPr lang="en-US" sz="1200" dirty="0">
                <a:solidFill>
                  <a:srgbClr val="C72A15"/>
                </a:solidFill>
                <a:latin typeface="Andale Mono"/>
                <a:cs typeface="Andale Mono"/>
              </a:rPr>
              <a:t>"feed"</a:t>
            </a:r>
            <a:r>
              <a:rPr lang="en-US" sz="1200" dirty="0">
                <a:solidFill>
                  <a:srgbClr val="F5844C"/>
                </a:solidFill>
                <a:latin typeface="Andale Mono"/>
                <a:cs typeface="Andale Mono"/>
              </a:rPr>
              <a:t> </a:t>
            </a:r>
            <a:r>
              <a:rPr lang="en-US" sz="1200" dirty="0">
                <a:solidFill>
                  <a:srgbClr val="E1B446"/>
                </a:solidFill>
                <a:latin typeface="Andale Mono"/>
                <a:cs typeface="Andale Mono"/>
              </a:rPr>
              <a:t>type</a:t>
            </a:r>
            <a:r>
              <a:rPr lang="en-US" sz="1200" dirty="0">
                <a:solidFill>
                  <a:srgbClr val="424242"/>
                </a:solidFill>
                <a:latin typeface="Andale Mono"/>
                <a:cs typeface="Andale Mono"/>
              </a:rPr>
              <a:t>=</a:t>
            </a:r>
            <a:r>
              <a:rPr lang="en-US" sz="1200" dirty="0">
                <a:solidFill>
                  <a:srgbClr val="C72A15"/>
                </a:solidFill>
                <a:latin typeface="Andale Mono"/>
                <a:cs typeface="Andale Mono"/>
              </a:rPr>
              <a:t>"</a:t>
            </a:r>
            <a:r>
              <a:rPr lang="en-US" sz="1200" dirty="0" err="1">
                <a:solidFill>
                  <a:srgbClr val="C72A15"/>
                </a:solidFill>
                <a:latin typeface="Andale Mono"/>
                <a:cs typeface="Andale Mono"/>
              </a:rPr>
              <a:t>atom:feedType</a:t>
            </a:r>
            <a:r>
              <a:rPr lang="en-US" sz="1200" dirty="0">
                <a:solidFill>
                  <a:srgbClr val="C72A15"/>
                </a:solidFill>
                <a:latin typeface="Andale Mono"/>
                <a:cs typeface="Andale Mono"/>
              </a:rPr>
              <a:t>"</a:t>
            </a:r>
            <a:r>
              <a:rPr lang="en-US" sz="1200" dirty="0">
                <a:solidFill>
                  <a:srgbClr val="301998"/>
                </a:solidFill>
                <a:latin typeface="Andale Mono"/>
                <a:cs typeface="Andale Mono"/>
              </a:rPr>
              <a:t>/</a:t>
            </a:r>
            <a:r>
              <a:rPr lang="en-US" sz="1200" dirty="0" smtClean="0">
                <a:solidFill>
                  <a:srgbClr val="301998"/>
                </a:solidFill>
                <a:latin typeface="Andale Mono"/>
                <a:cs typeface="Andale Mono"/>
              </a:rPr>
              <a:t>&gt;</a:t>
            </a:r>
          </a:p>
          <a:p>
            <a:pPr marL="0" indent="0">
              <a:lnSpc>
                <a:spcPct val="100000"/>
              </a:lnSpc>
              <a:buNone/>
            </a:pPr>
            <a:endParaRPr lang="en-US" sz="1200" dirty="0" smtClean="0">
              <a:solidFill>
                <a:srgbClr val="301998"/>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xs:complexType</a:t>
            </a:r>
            <a:r>
              <a:rPr lang="en-US" sz="1200" dirty="0">
                <a:solidFill>
                  <a:srgbClr val="300099"/>
                </a:solidFill>
                <a:latin typeface="Andale Mono"/>
                <a:cs typeface="Andale Mono"/>
              </a:rPr>
              <a:t> </a:t>
            </a:r>
            <a:r>
              <a:rPr lang="en-US" sz="1200" dirty="0">
                <a:solidFill>
                  <a:srgbClr val="E2B53A"/>
                </a:solidFill>
                <a:latin typeface="Andale Mono"/>
                <a:cs typeface="Andale Mono"/>
              </a:rPr>
              <a:t>name</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feedType</a:t>
            </a:r>
            <a:r>
              <a:rPr lang="en-US" sz="1200" dirty="0">
                <a:solidFill>
                  <a:srgbClr val="C92802"/>
                </a:solidFill>
                <a:latin typeface="Andale Mono"/>
                <a:cs typeface="Andale Mono"/>
              </a:rPr>
              <a:t>" </a:t>
            </a:r>
            <a:endParaRPr lang="en-US" sz="1200" dirty="0" smtClean="0">
              <a:solidFill>
                <a:srgbClr val="C92802"/>
              </a:solidFill>
              <a:latin typeface="Andale Mono"/>
              <a:cs typeface="Andale Mono"/>
            </a:endParaRPr>
          </a:p>
          <a:p>
            <a:pPr marL="0" indent="0">
              <a:lnSpc>
                <a:spcPct val="100000"/>
              </a:lnSpc>
              <a:buNone/>
            </a:pPr>
            <a:r>
              <a:rPr lang="en-US" sz="1200" dirty="0">
                <a:solidFill>
                  <a:srgbClr val="C92802"/>
                </a:solidFill>
                <a:latin typeface="Andale Mono"/>
                <a:cs typeface="Andale Mono"/>
              </a:rPr>
              <a:t>	</a:t>
            </a:r>
            <a:r>
              <a:rPr lang="en-US" sz="1200" dirty="0" smtClean="0">
                <a:solidFill>
                  <a:srgbClr val="C92802"/>
                </a:solidFill>
                <a:latin typeface="Andale Mono"/>
                <a:cs typeface="Andale Mono"/>
              </a:rPr>
              <a:t>	</a:t>
            </a:r>
            <a:r>
              <a:rPr lang="en-US" sz="1200" dirty="0" err="1" smtClean="0">
                <a:solidFill>
                  <a:srgbClr val="E2B53A"/>
                </a:solidFill>
                <a:latin typeface="Andale Mono"/>
                <a:cs typeface="Andale Mono"/>
              </a:rPr>
              <a:t>sawsdl:modelReference</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"http</a:t>
            </a:r>
            <a:r>
              <a:rPr lang="en-US" sz="1200" dirty="0">
                <a:solidFill>
                  <a:srgbClr val="C92802"/>
                </a:solidFill>
                <a:latin typeface="Andale Mono"/>
                <a:cs typeface="Andale Mono"/>
              </a:rPr>
              <a:t>://</a:t>
            </a:r>
            <a:r>
              <a:rPr lang="en-US" sz="1200" dirty="0" err="1">
                <a:solidFill>
                  <a:srgbClr val="C92802"/>
                </a:solidFill>
                <a:latin typeface="Andale Mono"/>
                <a:cs typeface="Andale Mono"/>
              </a:rPr>
              <a:t>bblfish.net</a:t>
            </a:r>
            <a:r>
              <a:rPr lang="en-US" sz="1200" dirty="0">
                <a:solidFill>
                  <a:srgbClr val="C92802"/>
                </a:solidFill>
                <a:latin typeface="Andale Mono"/>
                <a:cs typeface="Andale Mono"/>
              </a:rPr>
              <a:t>/work/atom-owl/2006-06-06/#</a:t>
            </a:r>
            <a:r>
              <a:rPr lang="en-US" sz="1200" dirty="0" smtClean="0">
                <a:solidFill>
                  <a:srgbClr val="C92802"/>
                </a:solidFill>
                <a:latin typeface="Andale Mono"/>
                <a:cs typeface="Andale Mono"/>
              </a:rPr>
              <a:t>Feed"</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r>
              <a:rPr lang="en-US" sz="1200" dirty="0" smtClean="0">
                <a:solidFill>
                  <a:srgbClr val="424242"/>
                </a:solidFill>
                <a:latin typeface="Andale Mono"/>
                <a:cs typeface="Andale Mono"/>
              </a:rPr>
              <a:t>.</a:t>
            </a:r>
            <a:r>
              <a:rPr lang="en-US" sz="1200" dirty="0">
                <a:solidFill>
                  <a:srgbClr val="424242"/>
                </a:solidFill>
                <a:latin typeface="Andale Mono"/>
                <a:cs typeface="Andale Mono"/>
              </a:rPr>
              <a:t>.. </a:t>
            </a:r>
            <a:endParaRPr lang="en-US" sz="1200" dirty="0" smtClean="0">
              <a:solidFill>
                <a:srgbClr val="424242"/>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a:t>
            </a:r>
            <a:r>
              <a:rPr lang="en-US" sz="1200" dirty="0" err="1">
                <a:solidFill>
                  <a:srgbClr val="300099"/>
                </a:solidFill>
                <a:latin typeface="Andale Mono"/>
                <a:cs typeface="Andale Mono"/>
              </a:rPr>
              <a:t>xs:complexType</a:t>
            </a:r>
            <a:r>
              <a:rPr lang="en-US" sz="1200" dirty="0">
                <a:solidFill>
                  <a:srgbClr val="300099"/>
                </a:solidFill>
                <a:latin typeface="Andale Mono"/>
                <a:cs typeface="Andale Mono"/>
              </a:rPr>
              <a:t>&gt; </a:t>
            </a:r>
            <a:endParaRPr lang="en-US" sz="1200" dirty="0">
              <a:latin typeface="Andale Mono"/>
              <a:cs typeface="Andale Mono"/>
            </a:endParaRPr>
          </a:p>
          <a:p>
            <a:pPr marL="0" indent="0">
              <a:buNone/>
            </a:pPr>
            <a:endParaRPr lang="en-US" dirty="0"/>
          </a:p>
        </p:txBody>
      </p:sp>
    </p:spTree>
    <p:extLst>
      <p:ext uri="{BB962C8B-B14F-4D97-AF65-F5344CB8AC3E}">
        <p14:creationId xmlns:p14="http://schemas.microsoft.com/office/powerpoint/2010/main" val="23006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SAWSDL Pros and Cons</a:t>
            </a:r>
            <a:endParaRPr lang="en-US" dirty="0"/>
          </a:p>
        </p:txBody>
      </p:sp>
      <p:sp>
        <p:nvSpPr>
          <p:cNvPr id="3" name="Content Placeholder 2"/>
          <p:cNvSpPr>
            <a:spLocks noGrp="1"/>
          </p:cNvSpPr>
          <p:nvPr>
            <p:ph idx="1"/>
          </p:nvPr>
        </p:nvSpPr>
        <p:spPr>
          <a:xfrm>
            <a:off x="1022754" y="1200151"/>
            <a:ext cx="3838855" cy="3394472"/>
          </a:xfrm>
        </p:spPr>
        <p:txBody>
          <a:bodyPr/>
          <a:lstStyle/>
          <a:p>
            <a:r>
              <a:rPr lang="en-US" dirty="0" smtClean="0"/>
              <a:t>Pros:</a:t>
            </a:r>
          </a:p>
          <a:p>
            <a:pPr lvl="1"/>
            <a:r>
              <a:rPr lang="en-US" dirty="0" smtClean="0"/>
              <a:t>Declarative</a:t>
            </a:r>
          </a:p>
          <a:p>
            <a:pPr lvl="1"/>
            <a:r>
              <a:rPr lang="en-US" dirty="0" smtClean="0"/>
              <a:t>Extensible</a:t>
            </a: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29</a:t>
            </a:fld>
            <a:endParaRPr lang="en-US"/>
          </a:p>
        </p:txBody>
      </p:sp>
      <p:sp>
        <p:nvSpPr>
          <p:cNvPr id="7" name="Content Placeholder 2"/>
          <p:cNvSpPr txBox="1">
            <a:spLocks/>
          </p:cNvSpPr>
          <p:nvPr/>
        </p:nvSpPr>
        <p:spPr>
          <a:xfrm>
            <a:off x="4260732" y="1198800"/>
            <a:ext cx="4053562" cy="3394472"/>
          </a:xfrm>
          <a:prstGeom prst="rect">
            <a:avLst/>
          </a:prstGeom>
        </p:spPr>
        <p:txBody>
          <a:bodyPr vert="horz" lIns="91440" tIns="45720" rIns="91440" bIns="45720" rtlCol="0">
            <a:normAutofit/>
          </a:bodyPr>
          <a:lstStyle>
            <a:lvl1pPr marL="342900" indent="-342900" algn="l" defTabSz="457200" rtl="0" eaLnBrk="1" latinLnBrk="0" hangingPunct="1">
              <a:lnSpc>
                <a:spcPct val="150000"/>
              </a:lnSpc>
              <a:spcBef>
                <a:spcPct val="20000"/>
              </a:spcBef>
              <a:buClr>
                <a:srgbClr val="F54295"/>
              </a:buClr>
              <a:buFont typeface="Arial"/>
              <a:buChar char="•"/>
              <a:defRPr sz="2000" kern="1200">
                <a:solidFill>
                  <a:schemeClr val="tx1"/>
                </a:solidFill>
                <a:latin typeface="Trebuchet MS"/>
                <a:ea typeface="+mn-ea"/>
                <a:cs typeface="Trebuchet MS"/>
              </a:defRPr>
            </a:lvl1pPr>
            <a:lvl2pPr marL="742950" indent="-285750" algn="l" defTabSz="457200" rtl="0" eaLnBrk="1" latinLnBrk="0" hangingPunct="1">
              <a:lnSpc>
                <a:spcPct val="150000"/>
              </a:lnSpc>
              <a:spcBef>
                <a:spcPct val="20000"/>
              </a:spcBef>
              <a:buClr>
                <a:srgbClr val="F54295"/>
              </a:buClr>
              <a:buSzPct val="50000"/>
              <a:buFont typeface="Courier New"/>
              <a:buChar char="o"/>
              <a:defRPr sz="1800" kern="1200">
                <a:solidFill>
                  <a:schemeClr val="tx1"/>
                </a:solidFill>
                <a:latin typeface="Trebuchet MS"/>
                <a:ea typeface="+mn-ea"/>
                <a:cs typeface="Trebuchet MS"/>
              </a:defRPr>
            </a:lvl2pPr>
            <a:lvl3pPr marL="1143000" indent="-228600" algn="l" defTabSz="457200" rtl="0" eaLnBrk="1" latinLnBrk="0" hangingPunct="1">
              <a:lnSpc>
                <a:spcPct val="150000"/>
              </a:lnSpc>
              <a:spcBef>
                <a:spcPct val="20000"/>
              </a:spcBef>
              <a:buFont typeface="Arial"/>
              <a:buChar char="•"/>
              <a:defRPr sz="1600" kern="1200">
                <a:solidFill>
                  <a:schemeClr val="tx1"/>
                </a:solidFill>
                <a:latin typeface="Trebuchet MS"/>
                <a:ea typeface="+mn-ea"/>
                <a:cs typeface="Trebuchet MS"/>
              </a:defRPr>
            </a:lvl3pPr>
            <a:lvl4pPr marL="1600200" indent="-228600" algn="l" defTabSz="457200" rtl="0" eaLnBrk="1" latinLnBrk="0" hangingPunct="1">
              <a:lnSpc>
                <a:spcPct val="150000"/>
              </a:lnSpc>
              <a:spcBef>
                <a:spcPct val="20000"/>
              </a:spcBef>
              <a:buFont typeface="Arial"/>
              <a:buChar char="–"/>
              <a:defRPr sz="1400" kern="1200">
                <a:solidFill>
                  <a:schemeClr val="tx1"/>
                </a:solidFill>
                <a:latin typeface="Trebuchet MS"/>
                <a:ea typeface="+mn-ea"/>
                <a:cs typeface="Trebuchet MS"/>
              </a:defRPr>
            </a:lvl4pPr>
            <a:lvl5pPr marL="2057400" indent="-228600" algn="l" defTabSz="457200" rtl="0" eaLnBrk="1" latinLnBrk="0" hangingPunct="1">
              <a:lnSpc>
                <a:spcPct val="150000"/>
              </a:lnSpc>
              <a:spcBef>
                <a:spcPct val="20000"/>
              </a:spcBef>
              <a:buFont typeface="Arial"/>
              <a:buChar char="»"/>
              <a:defRPr sz="1200" kern="1200">
                <a:solidFill>
                  <a:schemeClr val="tx1"/>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Cons:</a:t>
            </a:r>
          </a:p>
          <a:p>
            <a:pPr lvl="1"/>
            <a:r>
              <a:rPr lang="en-US" dirty="0" smtClean="0"/>
              <a:t>Requires an XML Schema</a:t>
            </a:r>
          </a:p>
          <a:p>
            <a:pPr lvl="1"/>
            <a:r>
              <a:rPr lang="en-US" dirty="0" smtClean="0"/>
              <a:t>Requires schema annotations</a:t>
            </a:r>
          </a:p>
          <a:p>
            <a:pPr lvl="1"/>
            <a:r>
              <a:rPr lang="en-US" dirty="0" smtClean="0"/>
              <a:t>Creating Subject URIs</a:t>
            </a:r>
          </a:p>
        </p:txBody>
      </p:sp>
    </p:spTree>
    <p:extLst>
      <p:ext uri="{BB962C8B-B14F-4D97-AF65-F5344CB8AC3E}">
        <p14:creationId xmlns:p14="http://schemas.microsoft.com/office/powerpoint/2010/main" val="36394855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Presentation…</a:t>
            </a:r>
            <a:endParaRPr lang="en-US" dirty="0"/>
          </a:p>
        </p:txBody>
      </p:sp>
      <p:sp>
        <p:nvSpPr>
          <p:cNvPr id="3" name="Content Placeholder 2"/>
          <p:cNvSpPr>
            <a:spLocks noGrp="1"/>
          </p:cNvSpPr>
          <p:nvPr>
            <p:ph idx="1"/>
          </p:nvPr>
        </p:nvSpPr>
        <p:spPr/>
        <p:txBody>
          <a:bodyPr/>
          <a:lstStyle/>
          <a:p>
            <a:r>
              <a:rPr lang="en-US" dirty="0" err="1" smtClean="0"/>
              <a:t>Schematron</a:t>
            </a:r>
            <a:endParaRPr lang="en-US" dirty="0" smtClean="0"/>
          </a:p>
          <a:p>
            <a:r>
              <a:rPr lang="en-US" dirty="0" smtClean="0"/>
              <a:t>The Problem - </a:t>
            </a:r>
            <a:r>
              <a:rPr lang="en-US" dirty="0" smtClean="0"/>
              <a:t>XML </a:t>
            </a:r>
            <a:r>
              <a:rPr lang="en-US" dirty="0" smtClean="0"/>
              <a:t>to RDF Mapping</a:t>
            </a:r>
          </a:p>
          <a:p>
            <a:r>
              <a:rPr lang="en-US" dirty="0" smtClean="0"/>
              <a:t>A </a:t>
            </a:r>
            <a:r>
              <a:rPr lang="en-US" dirty="0" err="1" smtClean="0"/>
              <a:t>Schematron</a:t>
            </a:r>
            <a:r>
              <a:rPr lang="en-US" dirty="0"/>
              <a:t> </a:t>
            </a:r>
            <a:r>
              <a:rPr lang="en-US" dirty="0" smtClean="0"/>
              <a:t>Solution</a:t>
            </a:r>
            <a:endParaRPr lang="en-US" dirty="0" smtClean="0"/>
          </a:p>
          <a:p>
            <a:r>
              <a:rPr lang="en-US" dirty="0" smtClean="0"/>
              <a:t>Basic Mappings</a:t>
            </a:r>
          </a:p>
          <a:p>
            <a:r>
              <a:rPr lang="en-US" dirty="0" smtClean="0"/>
              <a:t>Advanced Mappings</a:t>
            </a:r>
          </a:p>
          <a:p>
            <a:r>
              <a:rPr lang="en-US" dirty="0" smtClean="0"/>
              <a:t>Extending </a:t>
            </a:r>
            <a:r>
              <a:rPr lang="en-US" dirty="0" err="1" smtClean="0"/>
              <a:t>Schematron</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3</a:t>
            </a:fld>
            <a:endParaRPr lang="en-US"/>
          </a:p>
        </p:txBody>
      </p:sp>
    </p:spTree>
    <p:extLst>
      <p:ext uri="{BB962C8B-B14F-4D97-AF65-F5344CB8AC3E}">
        <p14:creationId xmlns:p14="http://schemas.microsoft.com/office/powerpoint/2010/main" val="3101299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The XSLT </a:t>
            </a:r>
            <a:r>
              <a:rPr lang="en-US" dirty="0" err="1" smtClean="0"/>
              <a:t>Schematron</a:t>
            </a:r>
            <a:r>
              <a:rPr lang="en-US" dirty="0" smtClean="0"/>
              <a:t> implementation is </a:t>
            </a:r>
            <a:r>
              <a:rPr lang="en-US" dirty="0"/>
              <a:t>very </a:t>
            </a:r>
            <a:r>
              <a:rPr lang="en-US" dirty="0" smtClean="0"/>
              <a:t>extensible</a:t>
            </a:r>
          </a:p>
          <a:p>
            <a:r>
              <a:rPr lang="en-US" dirty="0" smtClean="0"/>
              <a:t>Overriding basic behavior is simple</a:t>
            </a:r>
          </a:p>
          <a:p>
            <a:r>
              <a:rPr lang="en-US" dirty="0" smtClean="0"/>
              <a:t>There are other </a:t>
            </a:r>
            <a:r>
              <a:rPr lang="en-US" dirty="0"/>
              <a:t>'</a:t>
            </a:r>
            <a:r>
              <a:rPr lang="en-US" dirty="0" smtClean="0"/>
              <a:t>reporting' tasks it can do</a:t>
            </a:r>
          </a:p>
          <a:p>
            <a:r>
              <a:rPr lang="en-US" dirty="0" smtClean="0"/>
              <a:t>Re-using XML technologies simplified the task</a:t>
            </a:r>
          </a:p>
          <a:p>
            <a:r>
              <a:rPr lang="en-US" dirty="0"/>
              <a:t>Scissor-lift has proved useful in a number of </a:t>
            </a:r>
            <a:r>
              <a:rPr lang="en-US" dirty="0" smtClean="0"/>
              <a:t>projects</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30</a:t>
            </a:fld>
            <a:endParaRPr lang="en-US"/>
          </a:p>
        </p:txBody>
      </p:sp>
    </p:spTree>
    <p:extLst>
      <p:ext uri="{BB962C8B-B14F-4D97-AF65-F5344CB8AC3E}">
        <p14:creationId xmlns:p14="http://schemas.microsoft.com/office/powerpoint/2010/main" val="114218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Further Work</a:t>
            </a:r>
            <a:endParaRPr lang="en-US" dirty="0"/>
          </a:p>
        </p:txBody>
      </p:sp>
      <p:sp>
        <p:nvSpPr>
          <p:cNvPr id="3" name="Content Placeholder 2"/>
          <p:cNvSpPr>
            <a:spLocks noGrp="1"/>
          </p:cNvSpPr>
          <p:nvPr>
            <p:ph idx="1"/>
          </p:nvPr>
        </p:nvSpPr>
        <p:spPr/>
        <p:txBody>
          <a:bodyPr/>
          <a:lstStyle/>
          <a:p>
            <a:r>
              <a:rPr lang="en-US" dirty="0" err="1" smtClean="0"/>
              <a:t>Schematron</a:t>
            </a:r>
            <a:r>
              <a:rPr lang="en-US" dirty="0" smtClean="0"/>
              <a:t> </a:t>
            </a:r>
            <a:r>
              <a:rPr lang="en-US" dirty="0" smtClean="0"/>
              <a:t>Execution </a:t>
            </a:r>
            <a:r>
              <a:rPr lang="en-US" dirty="0" smtClean="0"/>
              <a:t>Phases</a:t>
            </a:r>
            <a:endParaRPr lang="en-US" dirty="0"/>
          </a:p>
          <a:p>
            <a:r>
              <a:rPr lang="en-US" dirty="0"/>
              <a:t>Syntactic short-</a:t>
            </a:r>
            <a:r>
              <a:rPr lang="en-US" dirty="0" smtClean="0"/>
              <a:t>cuts</a:t>
            </a:r>
            <a:endParaRPr lang="en-US" dirty="0" smtClean="0"/>
          </a:p>
          <a:p>
            <a:r>
              <a:rPr lang="en-US" dirty="0"/>
              <a:t>Named </a:t>
            </a:r>
            <a:r>
              <a:rPr lang="en-US" dirty="0" smtClean="0"/>
              <a:t>Graphs: </a:t>
            </a:r>
            <a:r>
              <a:rPr lang="en-US" dirty="0" smtClean="0"/>
              <a:t>RDF Quads</a:t>
            </a:r>
          </a:p>
          <a:p>
            <a:r>
              <a:rPr lang="en-US" dirty="0" smtClean="0"/>
              <a:t>Validation of </a:t>
            </a:r>
            <a:r>
              <a:rPr lang="en-US" dirty="0" err="1"/>
              <a:t>XPath</a:t>
            </a:r>
            <a:r>
              <a:rPr lang="en-US" dirty="0"/>
              <a:t> </a:t>
            </a:r>
            <a:r>
              <a:rPr lang="en-US" dirty="0" smtClean="0"/>
              <a:t>Expressions</a:t>
            </a:r>
          </a:p>
          <a:p>
            <a:r>
              <a:rPr lang="en-US" dirty="0" smtClean="0"/>
              <a:t>&lt;</a:t>
            </a:r>
            <a:r>
              <a:rPr lang="en-US" dirty="0" smtClean="0"/>
              <a:t>https</a:t>
            </a:r>
            <a:r>
              <a:rPr lang="en-US" dirty="0"/>
              <a:t>://</a:t>
            </a:r>
            <a:r>
              <a:rPr lang="en-US" dirty="0" err="1"/>
              <a:t>github.com</a:t>
            </a:r>
            <a:r>
              <a:rPr lang="en-US" dirty="0"/>
              <a:t>/</a:t>
            </a:r>
            <a:r>
              <a:rPr lang="en-US" dirty="0" err="1"/>
              <a:t>philipfennell</a:t>
            </a:r>
            <a:r>
              <a:rPr lang="en-US" dirty="0"/>
              <a:t>/scissor-</a:t>
            </a:r>
            <a:r>
              <a:rPr lang="en-US" dirty="0" smtClean="0"/>
              <a:t>lift&gt;</a:t>
            </a:r>
          </a:p>
          <a:p>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31</a:t>
            </a:fld>
            <a:endParaRPr lang="en-US"/>
          </a:p>
        </p:txBody>
      </p:sp>
    </p:spTree>
    <p:extLst>
      <p:ext uri="{BB962C8B-B14F-4D97-AF65-F5344CB8AC3E}">
        <p14:creationId xmlns:p14="http://schemas.microsoft.com/office/powerpoint/2010/main" val="142664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Validating </a:t>
            </a:r>
            <a:r>
              <a:rPr lang="en-US" dirty="0" err="1" smtClean="0"/>
              <a:t>XPath</a:t>
            </a:r>
            <a:r>
              <a:rPr lang="en-US" dirty="0" smtClean="0"/>
              <a:t> Expressions</a:t>
            </a:r>
            <a:endParaRPr lang="en-US" sz="2800" dirty="0"/>
          </a:p>
        </p:txBody>
      </p:sp>
      <p:sp>
        <p:nvSpPr>
          <p:cNvPr id="3" name="Content Placeholder 2"/>
          <p:cNvSpPr>
            <a:spLocks noGrp="1"/>
          </p:cNvSpPr>
          <p:nvPr>
            <p:ph idx="1"/>
          </p:nvPr>
        </p:nvSpPr>
        <p:spPr>
          <a:xfrm>
            <a:off x="1160462" y="1200151"/>
            <a:ext cx="7526337" cy="3394472"/>
          </a:xfrm>
        </p:spPr>
        <p:txBody>
          <a:bodyPr>
            <a:normAutofit/>
          </a:bodyPr>
          <a:lstStyle/>
          <a:p>
            <a:pPr marL="0" indent="0">
              <a:lnSpc>
                <a:spcPct val="100000"/>
              </a:lnSpc>
              <a:buNone/>
            </a:pPr>
            <a:r>
              <a:rPr lang="en-US" sz="1200" dirty="0" smtClean="0">
                <a:solidFill>
                  <a:srgbClr val="000096"/>
                </a:solidFill>
                <a:latin typeface="Andale Mono"/>
                <a:cs typeface="Andale Mono"/>
              </a:rPr>
              <a:t>&lt;</a:t>
            </a:r>
            <a:r>
              <a:rPr lang="en-US" sz="1200" dirty="0" err="1">
                <a:solidFill>
                  <a:srgbClr val="000096"/>
                </a:solidFill>
                <a:latin typeface="Andale Mono"/>
                <a:cs typeface="Andale Mono"/>
              </a:rPr>
              <a:t>p:for-each</a:t>
            </a:r>
            <a:r>
              <a:rPr lang="en-US" sz="1200" dirty="0" smtClean="0">
                <a:solidFill>
                  <a:srgbClr val="000096"/>
                </a:solidFill>
                <a:latin typeface="Andale Mono"/>
                <a:cs typeface="Andale Mono"/>
              </a:rPr>
              <a:t>&gt;</a:t>
            </a:r>
            <a:endParaRPr lang="en-US" sz="1200" dirty="0" smtClean="0">
              <a:solidFill>
                <a:srgbClr val="000000"/>
              </a:solidFill>
              <a:latin typeface="Andale Mono"/>
              <a:cs typeface="Andale Mono"/>
            </a:endParaRPr>
          </a:p>
          <a:p>
            <a:pPr marL="0" indent="0">
              <a:lnSpc>
                <a:spcPct val="100000"/>
              </a:lnSpc>
              <a:buNone/>
            </a:pPr>
            <a:r>
              <a:rPr lang="en-US" sz="1200" dirty="0" smtClean="0">
                <a:solidFill>
                  <a:srgbClr val="000096"/>
                </a:solidFill>
                <a:latin typeface="Andale Mono"/>
                <a:cs typeface="Andale Mono"/>
              </a:rPr>
              <a:t>	&lt;</a:t>
            </a:r>
            <a:r>
              <a:rPr lang="en-US" sz="1200" dirty="0" err="1" smtClean="0">
                <a:solidFill>
                  <a:srgbClr val="000096"/>
                </a:solidFill>
                <a:latin typeface="Andale Mono"/>
                <a:cs typeface="Andale Mono"/>
              </a:rPr>
              <a:t>p:iteration-source</a:t>
            </a:r>
            <a:r>
              <a:rPr lang="en-US" sz="1200" dirty="0" smtClean="0">
                <a:solidFill>
                  <a:srgbClr val="F5844C"/>
                </a:solidFill>
                <a:latin typeface="Andale Mono"/>
                <a:cs typeface="Andale Mono"/>
              </a:rPr>
              <a:t> select</a:t>
            </a:r>
            <a:r>
              <a:rPr lang="en-US" sz="1200" dirty="0" smtClean="0">
                <a:solidFill>
                  <a:srgbClr val="FF8040"/>
                </a:solidFill>
                <a:latin typeface="Andale Mono"/>
                <a:cs typeface="Andale Mono"/>
              </a:rPr>
              <a:t>=</a:t>
            </a:r>
            <a:r>
              <a:rPr lang="en-US" sz="1200" dirty="0" smtClean="0">
                <a:solidFill>
                  <a:srgbClr val="993300"/>
                </a:solidFill>
                <a:latin typeface="Andale Mono"/>
                <a:cs typeface="Andale Mono"/>
              </a:rPr>
              <a:t>"//rule[@context]"</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p:variable</a:t>
            </a:r>
            <a:r>
              <a:rPr lang="en-US" sz="1200" dirty="0" smtClean="0">
                <a:solidFill>
                  <a:srgbClr val="F5844C"/>
                </a:solidFill>
                <a:latin typeface="Andale Mono"/>
                <a:cs typeface="Andale Mono"/>
              </a:rPr>
              <a:t> name</a:t>
            </a:r>
            <a:r>
              <a:rPr lang="en-US" sz="1200" dirty="0" smtClean="0">
                <a:solidFill>
                  <a:srgbClr val="FF8040"/>
                </a:solidFill>
                <a:latin typeface="Andale Mono"/>
                <a:cs typeface="Andale Mono"/>
              </a:rPr>
              <a:t>=</a:t>
            </a:r>
            <a:r>
              <a:rPr lang="en-US" sz="1200" dirty="0" smtClean="0">
                <a:solidFill>
                  <a:srgbClr val="993300"/>
                </a:solidFill>
                <a:latin typeface="Andale Mono"/>
                <a:cs typeface="Andale Mono"/>
              </a:rPr>
              <a:t>"</a:t>
            </a:r>
            <a:r>
              <a:rPr lang="en-US" sz="1200" dirty="0" err="1" smtClean="0">
                <a:solidFill>
                  <a:srgbClr val="993300"/>
                </a:solidFill>
                <a:latin typeface="Andale Mono"/>
                <a:cs typeface="Andale Mono"/>
              </a:rPr>
              <a:t>contextExp</a:t>
            </a:r>
            <a:r>
              <a:rPr lang="en-US" sz="1200" dirty="0" smtClean="0">
                <a:solidFill>
                  <a:srgbClr val="993300"/>
                </a:solidFill>
                <a:latin typeface="Andale Mono"/>
                <a:cs typeface="Andale Mono"/>
              </a:rPr>
              <a:t>"</a:t>
            </a:r>
            <a:r>
              <a:rPr lang="en-US" sz="1200" dirty="0" smtClean="0">
                <a:solidFill>
                  <a:srgbClr val="F5844C"/>
                </a:solidFill>
                <a:latin typeface="Andale Mono"/>
                <a:cs typeface="Andale Mono"/>
              </a:rPr>
              <a:t> select</a:t>
            </a:r>
            <a:r>
              <a:rPr lang="en-US" sz="1200" dirty="0" smtClean="0">
                <a:solidFill>
                  <a:srgbClr val="FF8040"/>
                </a:solidFill>
                <a:latin typeface="Andale Mono"/>
                <a:cs typeface="Andale Mono"/>
              </a:rPr>
              <a:t>=</a:t>
            </a:r>
            <a:r>
              <a:rPr lang="en-US" sz="1200" dirty="0" smtClean="0">
                <a:solidFill>
                  <a:srgbClr val="993300"/>
                </a:solidFill>
                <a:latin typeface="Andale Mono"/>
                <a:cs typeface="Andale Mono"/>
              </a:rPr>
              <a:t>”/rule/@context"</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p:try</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p:group</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p:delete</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p:input</a:t>
            </a:r>
            <a:r>
              <a:rPr lang="en-US" sz="1200" dirty="0" smtClean="0">
                <a:solidFill>
                  <a:srgbClr val="F5844C"/>
                </a:solidFill>
                <a:latin typeface="Andale Mono"/>
                <a:cs typeface="Andale Mono"/>
              </a:rPr>
              <a:t> port</a:t>
            </a:r>
            <a:r>
              <a:rPr lang="en-US" sz="1200" dirty="0" smtClean="0">
                <a:solidFill>
                  <a:srgbClr val="FF8040"/>
                </a:solidFill>
                <a:latin typeface="Andale Mono"/>
                <a:cs typeface="Andale Mono"/>
              </a:rPr>
              <a:t>=</a:t>
            </a:r>
            <a:r>
              <a:rPr lang="en-US" sz="1200" dirty="0" smtClean="0">
                <a:solidFill>
                  <a:srgbClr val="993300"/>
                </a:solidFill>
                <a:latin typeface="Andale Mono"/>
                <a:cs typeface="Andale Mono"/>
              </a:rPr>
              <a:t>"source"</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p:inline</a:t>
            </a:r>
            <a:r>
              <a:rPr lang="en-US" sz="1200" dirty="0" smtClean="0">
                <a:solidFill>
                  <a:srgbClr val="000096"/>
                </a:solidFill>
                <a:latin typeface="Andale Mono"/>
                <a:cs typeface="Andale Mono"/>
              </a:rPr>
              <a:t>&gt;</a:t>
            </a:r>
          </a:p>
          <a:p>
            <a:pPr marL="0" indent="0">
              <a:lnSpc>
                <a:spcPct val="100000"/>
              </a:lnSpc>
              <a:buNone/>
            </a:pPr>
            <a:r>
              <a:rPr lang="en-US" sz="1200" dirty="0" smtClean="0">
                <a:solidFill>
                  <a:srgbClr val="000096"/>
                </a:solidFill>
                <a:latin typeface="Andale Mono"/>
                <a:cs typeface="Andale Mono"/>
              </a:rPr>
              <a:t>						&lt;root/&gt;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p:inline</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p:input</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p:with-option</a:t>
            </a:r>
            <a:r>
              <a:rPr lang="en-US" sz="1200" dirty="0" smtClean="0">
                <a:solidFill>
                  <a:srgbClr val="F5844C"/>
                </a:solidFill>
                <a:latin typeface="Andale Mono"/>
                <a:cs typeface="Andale Mono"/>
              </a:rPr>
              <a:t> name</a:t>
            </a:r>
            <a:r>
              <a:rPr lang="en-US" sz="1200" dirty="0" smtClean="0">
                <a:solidFill>
                  <a:srgbClr val="FF8040"/>
                </a:solidFill>
                <a:latin typeface="Andale Mono"/>
                <a:cs typeface="Andale Mono"/>
              </a:rPr>
              <a:t>=</a:t>
            </a:r>
            <a:r>
              <a:rPr lang="en-US" sz="1200" dirty="0" smtClean="0">
                <a:solidFill>
                  <a:srgbClr val="993300"/>
                </a:solidFill>
                <a:latin typeface="Andale Mono"/>
                <a:cs typeface="Andale Mono"/>
              </a:rPr>
              <a:t>"match"</a:t>
            </a:r>
            <a:r>
              <a:rPr lang="en-US" sz="1200" dirty="0" smtClean="0">
                <a:solidFill>
                  <a:srgbClr val="F5844C"/>
                </a:solidFill>
                <a:latin typeface="Andale Mono"/>
                <a:cs typeface="Andale Mono"/>
              </a:rPr>
              <a:t> select</a:t>
            </a:r>
            <a:r>
              <a:rPr lang="en-US" sz="1200" dirty="0" smtClean="0">
                <a:solidFill>
                  <a:srgbClr val="FF8040"/>
                </a:solidFill>
                <a:latin typeface="Andale Mono"/>
                <a:cs typeface="Andale Mono"/>
              </a:rPr>
              <a:t>=</a:t>
            </a:r>
            <a:r>
              <a:rPr lang="en-US" sz="1200" dirty="0" smtClean="0">
                <a:solidFill>
                  <a:srgbClr val="993300"/>
                </a:solidFill>
                <a:latin typeface="Andale Mono"/>
                <a:cs typeface="Andale Mono"/>
              </a:rPr>
              <a:t>"$</a:t>
            </a:r>
            <a:r>
              <a:rPr lang="en-US" sz="1200" dirty="0" err="1" smtClean="0">
                <a:solidFill>
                  <a:srgbClr val="993300"/>
                </a:solidFill>
                <a:latin typeface="Andale Mono"/>
                <a:cs typeface="Andale Mono"/>
              </a:rPr>
              <a:t>contextExp</a:t>
            </a:r>
            <a:r>
              <a:rPr lang="en-US" sz="1200" dirty="0" smtClean="0">
                <a:solidFill>
                  <a:srgbClr val="993300"/>
                </a:solidFill>
                <a:latin typeface="Andale Mono"/>
                <a:cs typeface="Andale Mono"/>
              </a:rPr>
              <a:t>"</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p:delete</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p:group</a:t>
            </a:r>
            <a:r>
              <a:rPr lang="en-US" sz="1200" dirty="0" smtClean="0">
                <a:solidFill>
                  <a:srgbClr val="000096"/>
                </a:solidFill>
                <a:latin typeface="Andale Mono"/>
                <a:cs typeface="Andale Mono"/>
              </a:rPr>
              <a:t>&gt;</a:t>
            </a:r>
            <a:r>
              <a:rPr lang="en-US" sz="1200" dirty="0" smtClean="0">
                <a:solidFill>
                  <a:srgbClr val="000000"/>
                </a:solidFill>
                <a:latin typeface="Andale Mono"/>
                <a:cs typeface="Andale Mono"/>
              </a:rPr>
              <a:t/>
            </a:r>
            <a:br>
              <a:rPr lang="en-US" sz="1200" dirty="0" smtClean="0">
                <a:solidFill>
                  <a:srgbClr val="000000"/>
                </a:solidFill>
                <a:latin typeface="Andale Mono"/>
                <a:cs typeface="Andale Mono"/>
              </a:rPr>
            </a:br>
            <a:r>
              <a:rPr lang="en-US" sz="1200" dirty="0" smtClean="0">
                <a:solidFill>
                  <a:srgbClr val="000000"/>
                </a:solidFill>
                <a:latin typeface="Andale Mono"/>
                <a:cs typeface="Andale Mono"/>
              </a:rPr>
              <a:t>	</a:t>
            </a:r>
            <a:r>
              <a:rPr lang="en-US" sz="1200" dirty="0" smtClean="0">
                <a:solidFill>
                  <a:srgbClr val="000096"/>
                </a:solidFill>
                <a:latin typeface="Andale Mono"/>
                <a:cs typeface="Andale Mono"/>
              </a:rPr>
              <a:t>&lt;</a:t>
            </a:r>
            <a:r>
              <a:rPr lang="en-US" sz="1200" dirty="0" err="1" smtClean="0">
                <a:solidFill>
                  <a:srgbClr val="000096"/>
                </a:solidFill>
                <a:latin typeface="Andale Mono"/>
                <a:cs typeface="Andale Mono"/>
              </a:rPr>
              <a:t>p:catch</a:t>
            </a:r>
            <a:r>
              <a:rPr lang="en-US" sz="1200" dirty="0" smtClean="0">
                <a:solidFill>
                  <a:srgbClr val="000096"/>
                </a:solidFill>
                <a:latin typeface="Andale Mono"/>
                <a:cs typeface="Andale Mono"/>
              </a:rPr>
              <a:t>&gt;</a:t>
            </a:r>
          </a:p>
          <a:p>
            <a:pPr marL="0" indent="0">
              <a:lnSpc>
                <a:spcPct val="100000"/>
              </a:lnSpc>
              <a:buNone/>
            </a:pPr>
            <a:r>
              <a:rPr lang="en-US" sz="1200" dirty="0">
                <a:solidFill>
                  <a:srgbClr val="000096"/>
                </a:solidFill>
                <a:latin typeface="Andale Mono"/>
                <a:cs typeface="Andale Mono"/>
              </a:rPr>
              <a:t>	</a:t>
            </a:r>
            <a:r>
              <a:rPr lang="en-US" sz="1200" dirty="0" smtClean="0">
                <a:solidFill>
                  <a:srgbClr val="000096"/>
                </a:solidFill>
                <a:latin typeface="Andale Mono"/>
                <a:cs typeface="Andale Mono"/>
              </a:rPr>
              <a:t>	...</a:t>
            </a:r>
            <a:endParaRPr lang="en-US" sz="1200" dirty="0">
              <a:latin typeface="Andale Mono"/>
              <a:cs typeface="Andale Mono"/>
            </a:endParaRP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32</a:t>
            </a:fld>
            <a:endParaRPr lang="en-US"/>
          </a:p>
        </p:txBody>
      </p:sp>
    </p:spTree>
    <p:extLst>
      <p:ext uri="{BB962C8B-B14F-4D97-AF65-F5344CB8AC3E}">
        <p14:creationId xmlns:p14="http://schemas.microsoft.com/office/powerpoint/2010/main" val="3097523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991172" y="1357134"/>
            <a:ext cx="3389964" cy="2587375"/>
          </a:xfrm>
          <a:prstGeom prst="rect">
            <a:avLst/>
          </a:prstGeom>
          <a:noFill/>
        </p:spPr>
        <p:txBody>
          <a:bodyPr wrap="square" rtlCol="0">
            <a:spAutoFit/>
          </a:bodyPr>
          <a:lstStyle/>
          <a:p>
            <a:pPr>
              <a:lnSpc>
                <a:spcPct val="60000"/>
              </a:lnSpc>
            </a:pPr>
            <a:r>
              <a:rPr lang="en-US" sz="12800" b="1" dirty="0" smtClean="0">
                <a:latin typeface="Courier"/>
                <a:cs typeface="Courier"/>
              </a:rPr>
              <a:t>I</a:t>
            </a:r>
          </a:p>
          <a:p>
            <a:pPr>
              <a:lnSpc>
                <a:spcPct val="60000"/>
              </a:lnSpc>
            </a:pPr>
            <a:r>
              <a:rPr lang="en-US" sz="12800" b="1" dirty="0" smtClean="0">
                <a:latin typeface="Courier"/>
                <a:cs typeface="Courier"/>
              </a:rPr>
              <a:t>SCH</a:t>
            </a:r>
            <a:endParaRPr lang="en-US" sz="12800" b="1" dirty="0">
              <a:latin typeface="Courier"/>
              <a:cs typeface="Courier"/>
            </a:endParaRP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33</a:t>
            </a:fld>
            <a:endParaRPr lang="en-US"/>
          </a:p>
        </p:txBody>
      </p:sp>
      <p:pic>
        <p:nvPicPr>
          <p:cNvPr id="8" name="Content Placeholder 7" descr="i-love-ny.jpe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aturation sat="400000"/>
                    </a14:imgEffect>
                    <a14:imgEffect>
                      <a14:brightnessContrast contrast="100000"/>
                    </a14:imgEffect>
                  </a14:imgLayer>
                </a14:imgProps>
              </a:ext>
              <a:ext uri="{28A0092B-C50C-407E-A947-70E740481C1C}">
                <a14:useLocalDpi xmlns:a14="http://schemas.microsoft.com/office/drawing/2010/main" val="0"/>
              </a:ext>
            </a:extLst>
          </a:blip>
          <a:srcRect l="37583" t="840" r="7460" b="50000"/>
          <a:stretch/>
        </p:blipFill>
        <p:spPr>
          <a:xfrm>
            <a:off x="4009207" y="1380719"/>
            <a:ext cx="2124194" cy="1026886"/>
          </a:xfrm>
        </p:spPr>
      </p:pic>
    </p:spTree>
    <p:extLst>
      <p:ext uri="{BB962C8B-B14F-4D97-AF65-F5344CB8AC3E}">
        <p14:creationId xmlns:p14="http://schemas.microsoft.com/office/powerpoint/2010/main" val="399435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Schematron</a:t>
            </a:r>
            <a:endParaRPr lang="en-US" dirty="0"/>
          </a:p>
        </p:txBody>
      </p:sp>
      <p:sp>
        <p:nvSpPr>
          <p:cNvPr id="3" name="Content Placeholder 2"/>
          <p:cNvSpPr>
            <a:spLocks noGrp="1"/>
          </p:cNvSpPr>
          <p:nvPr>
            <p:ph idx="1"/>
          </p:nvPr>
        </p:nvSpPr>
        <p:spPr/>
        <p:txBody>
          <a:bodyPr/>
          <a:lstStyle/>
          <a:p>
            <a:r>
              <a:rPr lang="en-US" dirty="0" err="1" smtClean="0"/>
              <a:t>Schematron</a:t>
            </a:r>
            <a:r>
              <a:rPr lang="en-US" dirty="0" smtClean="0"/>
              <a:t> has been around a while</a:t>
            </a:r>
          </a:p>
          <a:p>
            <a:r>
              <a:rPr lang="en-US" dirty="0" smtClean="0"/>
              <a:t>Primarily custom </a:t>
            </a:r>
            <a:r>
              <a:rPr lang="en-US" dirty="0"/>
              <a:t>v</a:t>
            </a:r>
            <a:r>
              <a:rPr lang="en-US" dirty="0" smtClean="0"/>
              <a:t>alidation</a:t>
            </a:r>
          </a:p>
          <a:p>
            <a:r>
              <a:rPr lang="en-US" dirty="0" smtClean="0"/>
              <a:t>A perfect fit for XML</a:t>
            </a:r>
          </a:p>
          <a:p>
            <a:r>
              <a:rPr lang="en-US" dirty="0" smtClean="0"/>
              <a:t>Reference implementation in XSLT</a:t>
            </a:r>
          </a:p>
          <a:p>
            <a:r>
              <a:rPr lang="en-US" dirty="0" err="1" smtClean="0"/>
              <a:t>Schematron</a:t>
            </a:r>
            <a:r>
              <a:rPr lang="en-US" dirty="0" smtClean="0"/>
              <a:t> Validation Report Language (SVRL)</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4</a:t>
            </a:fld>
            <a:endParaRPr lang="en-US"/>
          </a:p>
        </p:txBody>
      </p:sp>
    </p:spTree>
    <p:extLst>
      <p:ext uri="{BB962C8B-B14F-4D97-AF65-F5344CB8AC3E}">
        <p14:creationId xmlns:p14="http://schemas.microsoft.com/office/powerpoint/2010/main" val="62318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34875" y="2542301"/>
            <a:ext cx="1060438" cy="234462"/>
          </a:xfrm>
          <a:prstGeom prst="roundRect">
            <a:avLst/>
          </a:prstGeom>
          <a:solidFill>
            <a:schemeClr val="tx2">
              <a:lumMod val="50000"/>
              <a:alpha val="25000"/>
            </a:scheme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9" name="Rounded Rectangle 8"/>
          <p:cNvSpPr/>
          <p:nvPr/>
        </p:nvSpPr>
        <p:spPr>
          <a:xfrm>
            <a:off x="3686097" y="2776763"/>
            <a:ext cx="1505140" cy="234462"/>
          </a:xfrm>
          <a:prstGeom prst="roundRect">
            <a:avLst/>
          </a:prstGeom>
          <a:solidFill>
            <a:schemeClr val="tx2">
              <a:lumMod val="50000"/>
              <a:alpha val="25000"/>
            </a:scheme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2" name="Title 1"/>
          <p:cNvSpPr>
            <a:spLocks noGrp="1"/>
          </p:cNvSpPr>
          <p:nvPr>
            <p:ph type="title"/>
          </p:nvPr>
        </p:nvSpPr>
        <p:spPr/>
        <p:txBody>
          <a:bodyPr>
            <a:normAutofit/>
          </a:bodyPr>
          <a:lstStyle/>
          <a:p>
            <a:r>
              <a:rPr lang="en-US" sz="2800" dirty="0" err="1" smtClean="0"/>
              <a:t>Schematron</a:t>
            </a:r>
            <a:endParaRPr lang="en-US" sz="2800"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5</a:t>
            </a:fld>
            <a:endParaRPr lang="en-US"/>
          </a:p>
        </p:txBody>
      </p:sp>
      <p:sp>
        <p:nvSpPr>
          <p:cNvPr id="3" name="Content Placeholder 2"/>
          <p:cNvSpPr>
            <a:spLocks noGrp="1"/>
          </p:cNvSpPr>
          <p:nvPr>
            <p:ph idx="1"/>
          </p:nvPr>
        </p:nvSpPr>
        <p:spPr>
          <a:xfrm>
            <a:off x="1160464" y="1200151"/>
            <a:ext cx="7526336" cy="3394472"/>
          </a:xfrm>
        </p:spPr>
        <p:txBody>
          <a:bodyPr>
            <a:normAutofit/>
          </a:bodyPr>
          <a:lstStyle/>
          <a:p>
            <a:pPr marL="0" indent="0">
              <a:lnSpc>
                <a:spcPct val="100000"/>
              </a:lnSpc>
              <a:buNone/>
            </a:pPr>
            <a:r>
              <a:rPr lang="en-US" sz="1200" dirty="0">
                <a:solidFill>
                  <a:srgbClr val="300099"/>
                </a:solidFill>
                <a:latin typeface="Andale Mono"/>
                <a:cs typeface="Andale Mono"/>
              </a:rPr>
              <a:t>&lt;</a:t>
            </a:r>
            <a:r>
              <a:rPr lang="en-US" sz="1200" dirty="0" err="1">
                <a:solidFill>
                  <a:srgbClr val="300099"/>
                </a:solidFill>
                <a:latin typeface="Andale Mono"/>
                <a:cs typeface="Andale Mono"/>
              </a:rPr>
              <a:t>iso:schema</a:t>
            </a:r>
            <a:r>
              <a:rPr lang="en-US" sz="1200" dirty="0">
                <a:solidFill>
                  <a:srgbClr val="300099"/>
                </a:solidFill>
                <a:latin typeface="Andale Mono"/>
                <a:cs typeface="Andale Mono"/>
              </a:rPr>
              <a:t> </a:t>
            </a:r>
            <a:r>
              <a:rPr lang="en-US" sz="1200" dirty="0" err="1" smtClean="0">
                <a:solidFill>
                  <a:srgbClr val="E2B53A"/>
                </a:solidFill>
                <a:latin typeface="Andale Mono"/>
                <a:cs typeface="Andale Mono"/>
              </a:rPr>
              <a:t>xmlns:iso</a:t>
            </a:r>
            <a:r>
              <a:rPr lang="en-US" sz="1200" dirty="0">
                <a:solidFill>
                  <a:srgbClr val="424242"/>
                </a:solidFill>
                <a:latin typeface="Andale Mono"/>
                <a:cs typeface="Andale Mono"/>
              </a:rPr>
              <a:t>=</a:t>
            </a:r>
            <a:r>
              <a:rPr lang="en-US" sz="1200" dirty="0">
                <a:solidFill>
                  <a:srgbClr val="C92802"/>
                </a:solidFill>
                <a:latin typeface="Andale Mono"/>
                <a:cs typeface="Andale Mono"/>
              </a:rPr>
              <a:t>"http://</a:t>
            </a:r>
            <a:r>
              <a:rPr lang="en-US" sz="1200" dirty="0" err="1">
                <a:solidFill>
                  <a:srgbClr val="C92802"/>
                </a:solidFill>
                <a:latin typeface="Andale Mono"/>
                <a:cs typeface="Andale Mono"/>
              </a:rPr>
              <a:t>purl.oclc.org</a:t>
            </a:r>
            <a:r>
              <a:rPr lang="en-US" sz="1200" dirty="0">
                <a:solidFill>
                  <a:srgbClr val="C92802"/>
                </a:solidFill>
                <a:latin typeface="Andale Mono"/>
                <a:cs typeface="Andale Mono"/>
              </a:rPr>
              <a:t>/</a:t>
            </a:r>
            <a:r>
              <a:rPr lang="en-US" sz="1200" dirty="0" err="1">
                <a:solidFill>
                  <a:srgbClr val="C92802"/>
                </a:solidFill>
                <a:latin typeface="Andale Mono"/>
                <a:cs typeface="Andale Mono"/>
              </a:rPr>
              <a:t>dsdl</a:t>
            </a:r>
            <a:r>
              <a:rPr lang="en-US" sz="1200" dirty="0">
                <a:solidFill>
                  <a:srgbClr val="C92802"/>
                </a:solidFill>
                <a:latin typeface="Andale Mono"/>
                <a:cs typeface="Andale Mono"/>
              </a:rPr>
              <a:t>/</a:t>
            </a:r>
            <a:r>
              <a:rPr lang="en-US" sz="1200" dirty="0" err="1">
                <a:solidFill>
                  <a:srgbClr val="C92802"/>
                </a:solidFill>
                <a:latin typeface="Andale Mono"/>
                <a:cs typeface="Andale Mono"/>
              </a:rPr>
              <a:t>schematron</a:t>
            </a:r>
            <a:r>
              <a:rPr lang="en-US" sz="1200" dirty="0">
                <a:solidFill>
                  <a:srgbClr val="C92802"/>
                </a:solidFill>
                <a:latin typeface="Andale Mono"/>
                <a:cs typeface="Andale Mono"/>
              </a:rPr>
              <a:t>"</a:t>
            </a:r>
            <a:r>
              <a:rPr lang="en-US" sz="1200" dirty="0">
                <a:solidFill>
                  <a:srgbClr val="300099"/>
                </a:solidFill>
                <a:latin typeface="Andale Mono"/>
                <a:cs typeface="Andale Mono"/>
              </a:rPr>
              <a:t>&gt; </a:t>
            </a:r>
            <a:endParaRPr lang="en-US" sz="1200" dirty="0">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iso:ns</a:t>
            </a:r>
            <a:r>
              <a:rPr lang="en-US" sz="1200" dirty="0">
                <a:solidFill>
                  <a:srgbClr val="300099"/>
                </a:solidFill>
                <a:latin typeface="Andale Mono"/>
                <a:cs typeface="Andale Mono"/>
              </a:rPr>
              <a:t> </a:t>
            </a:r>
            <a:r>
              <a:rPr lang="en-US" sz="1200" dirty="0">
                <a:solidFill>
                  <a:srgbClr val="E2B53A"/>
                </a:solidFill>
                <a:latin typeface="Andale Mono"/>
                <a:cs typeface="Andale Mono"/>
              </a:rPr>
              <a:t>prefix</a:t>
            </a:r>
            <a:r>
              <a:rPr lang="en-US" sz="1200" dirty="0">
                <a:solidFill>
                  <a:srgbClr val="424242"/>
                </a:solidFill>
                <a:latin typeface="Andale Mono"/>
                <a:cs typeface="Andale Mono"/>
              </a:rPr>
              <a:t>=</a:t>
            </a:r>
            <a:r>
              <a:rPr lang="en-US" sz="1200" dirty="0">
                <a:solidFill>
                  <a:srgbClr val="C92802"/>
                </a:solidFill>
                <a:latin typeface="Andale Mono"/>
                <a:cs typeface="Andale Mono"/>
              </a:rPr>
              <a:t>"atom" </a:t>
            </a:r>
            <a:r>
              <a:rPr lang="en-US" sz="1200" dirty="0" err="1">
                <a:solidFill>
                  <a:srgbClr val="E2B53A"/>
                </a:solidFill>
                <a:latin typeface="Andale Mono"/>
                <a:cs typeface="Andale Mono"/>
              </a:rPr>
              <a:t>uri</a:t>
            </a:r>
            <a:r>
              <a:rPr lang="en-US" sz="1200" dirty="0">
                <a:solidFill>
                  <a:srgbClr val="424242"/>
                </a:solidFill>
                <a:latin typeface="Andale Mono"/>
                <a:cs typeface="Andale Mono"/>
              </a:rPr>
              <a:t>=</a:t>
            </a:r>
            <a:r>
              <a:rPr lang="en-US" sz="1200" dirty="0">
                <a:solidFill>
                  <a:srgbClr val="C92802"/>
                </a:solidFill>
                <a:latin typeface="Andale Mono"/>
                <a:cs typeface="Andale Mono"/>
              </a:rPr>
              <a:t>"http://www.w3.org/2005/Atom"</a:t>
            </a:r>
            <a:r>
              <a:rPr lang="en-US" sz="1200" dirty="0">
                <a:solidFill>
                  <a:srgbClr val="300099"/>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iso:title</a:t>
            </a:r>
            <a:r>
              <a:rPr lang="en-US" sz="1200" dirty="0">
                <a:solidFill>
                  <a:srgbClr val="300099"/>
                </a:solidFill>
                <a:latin typeface="Andale Mono"/>
                <a:cs typeface="Andale Mono"/>
              </a:rPr>
              <a:t>&gt;</a:t>
            </a:r>
            <a:r>
              <a:rPr lang="en-US" sz="1200" dirty="0">
                <a:solidFill>
                  <a:srgbClr val="424242"/>
                </a:solidFill>
                <a:latin typeface="Andale Mono"/>
                <a:cs typeface="Andale Mono"/>
              </a:rPr>
              <a:t>Simple Atom Feed Rules</a:t>
            </a:r>
            <a:r>
              <a:rPr lang="en-US" sz="1200" dirty="0">
                <a:solidFill>
                  <a:srgbClr val="300099"/>
                </a:solidFill>
                <a:latin typeface="Andale Mono"/>
                <a:cs typeface="Andale Mono"/>
              </a:rPr>
              <a:t>&lt;/</a:t>
            </a:r>
            <a:r>
              <a:rPr lang="en-US" sz="1200" dirty="0" err="1">
                <a:solidFill>
                  <a:srgbClr val="300099"/>
                </a:solidFill>
                <a:latin typeface="Andale Mono"/>
                <a:cs typeface="Andale Mono"/>
              </a:rPr>
              <a:t>iso:title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endParaRPr lang="en-US" sz="1200" dirty="0" smtClean="0">
              <a:solidFill>
                <a:srgbClr val="300099"/>
              </a:solidFill>
              <a:latin typeface="Andale Mono"/>
              <a:cs typeface="Andale Mono"/>
            </a:endParaRP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iso:pattern</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iso:title</a:t>
            </a:r>
            <a:r>
              <a:rPr lang="en-US" sz="1200" dirty="0">
                <a:solidFill>
                  <a:srgbClr val="300099"/>
                </a:solidFill>
                <a:latin typeface="Andale Mono"/>
                <a:cs typeface="Andale Mono"/>
              </a:rPr>
              <a:t>&gt;</a:t>
            </a:r>
            <a:r>
              <a:rPr lang="en-US" sz="1200" dirty="0">
                <a:solidFill>
                  <a:srgbClr val="424242"/>
                </a:solidFill>
                <a:latin typeface="Andale Mono"/>
                <a:cs typeface="Andale Mono"/>
              </a:rPr>
              <a:t>Atom Feed Root</a:t>
            </a:r>
            <a:r>
              <a:rPr lang="en-US" sz="1200" dirty="0">
                <a:solidFill>
                  <a:srgbClr val="300099"/>
                </a:solidFill>
                <a:latin typeface="Andale Mono"/>
                <a:cs typeface="Andale Mono"/>
              </a:rPr>
              <a:t>&lt;/</a:t>
            </a:r>
            <a:r>
              <a:rPr lang="en-US" sz="1200" dirty="0" err="1">
                <a:solidFill>
                  <a:srgbClr val="300099"/>
                </a:solidFill>
                <a:latin typeface="Andale Mono"/>
                <a:cs typeface="Andale Mono"/>
              </a:rPr>
              <a:t>iso:title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iso:rule</a:t>
            </a:r>
            <a:r>
              <a:rPr lang="en-US" sz="1200" dirty="0">
                <a:solidFill>
                  <a:srgbClr val="300099"/>
                </a:solidFill>
                <a:latin typeface="Andale Mono"/>
                <a:cs typeface="Andale Mono"/>
              </a:rPr>
              <a:t> </a:t>
            </a:r>
            <a:r>
              <a:rPr lang="en-US" sz="1200" dirty="0">
                <a:solidFill>
                  <a:srgbClr val="E2B53A"/>
                </a:solidFill>
                <a:latin typeface="Andale Mono"/>
                <a:cs typeface="Andale Mono"/>
              </a:rPr>
              <a:t>context</a:t>
            </a:r>
            <a:r>
              <a:rPr lang="en-US" sz="1200" dirty="0" smtClean="0">
                <a:solidFill>
                  <a:srgbClr val="424242"/>
                </a:solidFill>
                <a:latin typeface="Andale Mono"/>
                <a:cs typeface="Andale Mono"/>
              </a:rPr>
              <a:t>=</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iso:assert</a:t>
            </a:r>
            <a:r>
              <a:rPr lang="en-US" sz="1200" dirty="0">
                <a:solidFill>
                  <a:srgbClr val="300099"/>
                </a:solidFill>
                <a:latin typeface="Andale Mono"/>
                <a:cs typeface="Andale Mono"/>
              </a:rPr>
              <a:t> </a:t>
            </a:r>
            <a:r>
              <a:rPr lang="en-US" sz="1200" dirty="0">
                <a:solidFill>
                  <a:srgbClr val="E2B53A"/>
                </a:solidFill>
                <a:latin typeface="Andale Mono"/>
                <a:cs typeface="Andale Mono"/>
              </a:rPr>
              <a:t>test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atom:feed</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r>
              <a:rPr lang="en-US" sz="1200" dirty="0" smtClean="0">
                <a:solidFill>
                  <a:srgbClr val="424242"/>
                </a:solidFill>
                <a:latin typeface="Andale Mono"/>
                <a:cs typeface="Andale Mono"/>
              </a:rPr>
              <a:t>The </a:t>
            </a:r>
            <a:r>
              <a:rPr lang="en-US" sz="1200" dirty="0">
                <a:solidFill>
                  <a:srgbClr val="424242"/>
                </a:solidFill>
                <a:latin typeface="Andale Mono"/>
                <a:cs typeface="Andale Mono"/>
              </a:rPr>
              <a:t>document root must be an </a:t>
            </a:r>
            <a:r>
              <a:rPr lang="en-US" sz="1200" dirty="0" err="1">
                <a:solidFill>
                  <a:srgbClr val="424242"/>
                </a:solidFill>
                <a:latin typeface="Andale Mono"/>
                <a:cs typeface="Andale Mono"/>
              </a:rPr>
              <a:t>atom:feed</a:t>
            </a:r>
            <a:r>
              <a:rPr lang="en-US" sz="1200" dirty="0">
                <a:solidFill>
                  <a:srgbClr val="424242"/>
                </a:solidFill>
                <a:latin typeface="Andale Mono"/>
                <a:cs typeface="Andale Mono"/>
              </a:rPr>
              <a:t> element</a:t>
            </a:r>
            <a:r>
              <a:rPr lang="en-US" sz="1200" dirty="0" smtClean="0">
                <a:solidFill>
                  <a:srgbClr val="424242"/>
                </a:solidFill>
                <a:latin typeface="Andale Mono"/>
                <a:cs typeface="Andale Mono"/>
              </a:rPr>
              <a:t>.</a:t>
            </a:r>
          </a:p>
          <a:p>
            <a:pPr marL="0" indent="0">
              <a:lnSpc>
                <a:spcPct val="100000"/>
              </a:lnSpc>
              <a:buNone/>
            </a:pPr>
            <a:r>
              <a:rPr lang="en-US" sz="1200" dirty="0">
                <a:solidFill>
                  <a:srgbClr val="424242"/>
                </a:solidFill>
                <a:latin typeface="Andale Mono"/>
                <a:cs typeface="Andale Mono"/>
              </a:rPr>
              <a:t>	</a:t>
            </a:r>
            <a:r>
              <a:rPr lang="en-US" sz="1200" dirty="0" smtClean="0">
                <a:solidFill>
                  <a:srgbClr val="424242"/>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iso:assert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iso:rule</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iso:pattern</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p>
          <a:p>
            <a:pPr marL="0" indent="0">
              <a:lnSpc>
                <a:spcPct val="100000"/>
              </a:lnSpc>
              <a:buNone/>
            </a:pPr>
            <a:r>
              <a:rPr lang="en-US" sz="1200" dirty="0">
                <a:solidFill>
                  <a:srgbClr val="300099"/>
                </a:solidFill>
                <a:latin typeface="Andale Mono"/>
                <a:cs typeface="Andale Mono"/>
              </a:rPr>
              <a:t>&lt;/</a:t>
            </a:r>
            <a:r>
              <a:rPr lang="en-US" sz="1200" dirty="0" err="1">
                <a:solidFill>
                  <a:srgbClr val="300099"/>
                </a:solidFill>
                <a:latin typeface="Andale Mono"/>
                <a:cs typeface="Andale Mono"/>
              </a:rPr>
              <a:t>iso:schema</a:t>
            </a:r>
            <a:r>
              <a:rPr lang="en-US" sz="1200" dirty="0">
                <a:solidFill>
                  <a:srgbClr val="300099"/>
                </a:solidFill>
                <a:latin typeface="Andale Mono"/>
                <a:cs typeface="Andale Mono"/>
              </a:rPr>
              <a:t>&gt; </a:t>
            </a:r>
            <a:endParaRPr lang="en-US" sz="1200" dirty="0">
              <a:latin typeface="Andale Mono"/>
              <a:cs typeface="Andale Mono"/>
            </a:endParaRPr>
          </a:p>
          <a:p>
            <a:pPr marL="0" indent="0">
              <a:lnSpc>
                <a:spcPct val="100000"/>
              </a:lnSpc>
              <a:buNone/>
            </a:pPr>
            <a:endParaRPr lang="en-US" sz="1200" dirty="0">
              <a:latin typeface="Andale Mono"/>
              <a:cs typeface="Andale Mono"/>
            </a:endParaRPr>
          </a:p>
        </p:txBody>
      </p:sp>
    </p:spTree>
    <p:extLst>
      <p:ext uri="{BB962C8B-B14F-4D97-AF65-F5344CB8AC3E}">
        <p14:creationId xmlns:p14="http://schemas.microsoft.com/office/powerpoint/2010/main" val="74301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2" end="12"/>
                                            </p:txEl>
                                          </p:spTgt>
                                        </p:tgtEl>
                                        <p:attrNameLst>
                                          <p:attrName>style.visibility</p:attrName>
                                        </p:attrNameLst>
                                      </p:cBhvr>
                                      <p:to>
                                        <p:strVal val="visible"/>
                                      </p:to>
                                    </p:set>
                                    <p:animEffect transition="in" filter="fade">
                                      <p:cBhvr>
                                        <p:cTn id="16" dur="500"/>
                                        <p:tgtEl>
                                          <p:spTgt spid="3">
                                            <p:txEl>
                                              <p:pRg st="12" end="1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animEffect transition="in" filter="fade">
                                      <p:cBhvr>
                                        <p:cTn id="19" dur="500"/>
                                        <p:tgtEl>
                                          <p:spTgt spid="3">
                                            <p:txEl>
                                              <p:pRg st="13" end="1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500"/>
                                        <p:tgtEl>
                                          <p:spTgt spid="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Mapping Data to RDF</a:t>
            </a:r>
            <a:endParaRPr lang="en-US" dirty="0"/>
          </a:p>
        </p:txBody>
      </p:sp>
      <p:sp>
        <p:nvSpPr>
          <p:cNvPr id="3" name="Content Placeholder 2"/>
          <p:cNvSpPr>
            <a:spLocks noGrp="1"/>
          </p:cNvSpPr>
          <p:nvPr>
            <p:ph idx="1"/>
          </p:nvPr>
        </p:nvSpPr>
        <p:spPr/>
        <p:txBody>
          <a:bodyPr/>
          <a:lstStyle/>
          <a:p>
            <a:r>
              <a:rPr lang="en-US" dirty="0" smtClean="0"/>
              <a:t>Much work has been done for Relational Data</a:t>
            </a:r>
          </a:p>
          <a:p>
            <a:r>
              <a:rPr lang="en-US" dirty="0" smtClean="0"/>
              <a:t>A basic mapping - RDB2RDF</a:t>
            </a:r>
          </a:p>
          <a:p>
            <a:r>
              <a:rPr lang="en-US" dirty="0" smtClean="0"/>
              <a:t>A mapping language - R2RML</a:t>
            </a:r>
          </a:p>
          <a:p>
            <a:r>
              <a:rPr lang="en-US" dirty="0" smtClean="0"/>
              <a:t>A SPARQL Layer on your RDBMS</a:t>
            </a:r>
          </a:p>
          <a:p>
            <a:r>
              <a:rPr lang="en-US" dirty="0" smtClean="0"/>
              <a:t>But what about mapping XML to RDF?</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6</a:t>
            </a:fld>
            <a:endParaRPr lang="en-US"/>
          </a:p>
        </p:txBody>
      </p:sp>
    </p:spTree>
    <p:extLst>
      <p:ext uri="{BB962C8B-B14F-4D97-AF65-F5344CB8AC3E}">
        <p14:creationId xmlns:p14="http://schemas.microsoft.com/office/powerpoint/2010/main" val="313152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Sketching a Solution for </a:t>
            </a:r>
            <a:r>
              <a:rPr lang="en-US" dirty="0" err="1" smtClean="0"/>
              <a:t>Schematron</a:t>
            </a:r>
            <a:r>
              <a:rPr lang="en-US" dirty="0" smtClean="0"/>
              <a:t> </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7</a:t>
            </a:fld>
            <a:endParaRPr lang="en-US"/>
          </a:p>
        </p:txBody>
      </p:sp>
      <p:pic>
        <p:nvPicPr>
          <p:cNvPr id="8"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1450"/>
            <a:ext cx="9144000" cy="2847242"/>
          </a:xfrm>
        </p:spPr>
      </p:pic>
    </p:spTree>
    <p:extLst>
      <p:ext uri="{BB962C8B-B14F-4D97-AF65-F5344CB8AC3E}">
        <p14:creationId xmlns:p14="http://schemas.microsoft.com/office/powerpoint/2010/main" val="105723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Sketching a Solution for </a:t>
            </a:r>
            <a:r>
              <a:rPr lang="en-US" dirty="0" err="1" smtClean="0"/>
              <a:t>Schematron</a:t>
            </a:r>
            <a:r>
              <a:rPr lang="en-US" dirty="0" smtClean="0"/>
              <a:t> </a:t>
            </a:r>
            <a:endParaRPr lang="en-US" dirty="0"/>
          </a:p>
        </p:txBody>
      </p:sp>
      <p:sp>
        <p:nvSpPr>
          <p:cNvPr id="3" name="Content Placeholder 2"/>
          <p:cNvSpPr>
            <a:spLocks noGrp="1"/>
          </p:cNvSpPr>
          <p:nvPr>
            <p:ph idx="1"/>
          </p:nvPr>
        </p:nvSpPr>
        <p:spPr>
          <a:xfrm>
            <a:off x="2172915" y="1200151"/>
            <a:ext cx="7052364" cy="3394472"/>
          </a:xfrm>
        </p:spPr>
        <p:txBody>
          <a:bodyPr>
            <a:noAutofit/>
          </a:bodyPr>
          <a:lstStyle/>
          <a:p>
            <a:pPr marL="0" indent="0">
              <a:lnSpc>
                <a:spcPct val="100000"/>
              </a:lnSpc>
              <a:buNone/>
            </a:pPr>
            <a:r>
              <a:rPr lang="en-US" sz="1200" dirty="0" smtClean="0">
                <a:solidFill>
                  <a:srgbClr val="300099"/>
                </a:solidFill>
                <a:latin typeface="Andale Mono"/>
                <a:cs typeface="Andale Mono"/>
              </a:rPr>
              <a:t>&lt;</a:t>
            </a:r>
            <a:r>
              <a:rPr lang="en-US" sz="1200" b="1" dirty="0">
                <a:solidFill>
                  <a:srgbClr val="300099"/>
                </a:solidFill>
                <a:latin typeface="Andale Mono"/>
                <a:cs typeface="Andale Mono"/>
              </a:rPr>
              <a:t>feed</a:t>
            </a:r>
            <a:r>
              <a:rPr lang="en-US" sz="1200" dirty="0">
                <a:solidFill>
                  <a:srgbClr val="300099"/>
                </a:solidFill>
                <a:latin typeface="Andale Mono"/>
                <a:cs typeface="Andale Mono"/>
              </a:rPr>
              <a:t> </a:t>
            </a:r>
            <a:r>
              <a:rPr lang="en-US" sz="1200" dirty="0" err="1">
                <a:solidFill>
                  <a:srgbClr val="E2B53A"/>
                </a:solidFill>
                <a:latin typeface="Andale Mono"/>
                <a:cs typeface="Andale Mono"/>
              </a:rPr>
              <a:t>xmlns</a:t>
            </a:r>
            <a:r>
              <a:rPr lang="en-US" sz="1200" dirty="0" smtClean="0">
                <a:solidFill>
                  <a:srgbClr val="424242"/>
                </a:solidFill>
                <a:latin typeface="Andale Mono"/>
                <a:cs typeface="Andale Mono"/>
              </a:rPr>
              <a:t>=</a:t>
            </a:r>
            <a:r>
              <a:rPr lang="en-US" sz="1200" dirty="0">
                <a:solidFill>
                  <a:srgbClr val="C92802"/>
                </a:solidFill>
                <a:latin typeface="Andale Mono"/>
                <a:cs typeface="Andale Mono"/>
              </a:rPr>
              <a:t>"</a:t>
            </a:r>
            <a:r>
              <a:rPr lang="en-US" sz="1200" dirty="0" smtClean="0">
                <a:solidFill>
                  <a:srgbClr val="C92802"/>
                </a:solidFill>
                <a:latin typeface="Andale Mono"/>
                <a:cs typeface="Andale Mono"/>
              </a:rPr>
              <a:t>http</a:t>
            </a:r>
            <a:r>
              <a:rPr lang="en-US" sz="1200" dirty="0">
                <a:solidFill>
                  <a:srgbClr val="C92802"/>
                </a:solidFill>
                <a:latin typeface="Andale Mono"/>
                <a:cs typeface="Andale Mono"/>
              </a:rPr>
              <a:t>://www.w3.org/2005/</a:t>
            </a:r>
            <a:r>
              <a:rPr lang="en-US" sz="1200" dirty="0" smtClean="0">
                <a:solidFill>
                  <a:srgbClr val="C92802"/>
                </a:solidFill>
                <a:latin typeface="Andale Mono"/>
                <a:cs typeface="Andale Mono"/>
              </a:rPr>
              <a:t>Atom"</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title&gt;</a:t>
            </a:r>
            <a:r>
              <a:rPr lang="en-US" sz="1200" b="1" dirty="0">
                <a:solidFill>
                  <a:srgbClr val="424242"/>
                </a:solidFill>
                <a:latin typeface="Andale Mono"/>
                <a:cs typeface="Andale Mono"/>
              </a:rPr>
              <a:t>Example Feed</a:t>
            </a:r>
            <a:r>
              <a:rPr lang="en-US" sz="1200" dirty="0">
                <a:solidFill>
                  <a:srgbClr val="300099"/>
                </a:solidFill>
                <a:latin typeface="Andale Mono"/>
                <a:cs typeface="Andale Mono"/>
              </a:rPr>
              <a:t>&lt;/title</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updated&gt;</a:t>
            </a:r>
            <a:r>
              <a:rPr lang="en-US" sz="1200" b="1" dirty="0">
                <a:solidFill>
                  <a:srgbClr val="424242"/>
                </a:solidFill>
                <a:latin typeface="Andale Mono"/>
                <a:cs typeface="Andale Mono"/>
              </a:rPr>
              <a:t>2003-12-13T18:30:02Z</a:t>
            </a:r>
            <a:r>
              <a:rPr lang="en-US" sz="1200" dirty="0">
                <a:solidFill>
                  <a:srgbClr val="300099"/>
                </a:solidFill>
                <a:latin typeface="Andale Mono"/>
                <a:cs typeface="Andale Mono"/>
              </a:rPr>
              <a:t>&lt;/updated</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id&gt;</a:t>
            </a:r>
            <a:r>
              <a:rPr lang="en-US" sz="1200" b="1" dirty="0">
                <a:solidFill>
                  <a:srgbClr val="424242"/>
                </a:solidFill>
                <a:latin typeface="Andale Mono"/>
                <a:cs typeface="Andale Mono"/>
              </a:rPr>
              <a:t>http://</a:t>
            </a:r>
            <a:r>
              <a:rPr lang="en-US" sz="1200" b="1" dirty="0" err="1">
                <a:solidFill>
                  <a:srgbClr val="424242"/>
                </a:solidFill>
                <a:latin typeface="Andale Mono"/>
                <a:cs typeface="Andale Mono"/>
              </a:rPr>
              <a:t>example.org</a:t>
            </a:r>
            <a:r>
              <a:rPr lang="en-US" sz="1200" b="1" dirty="0">
                <a:solidFill>
                  <a:srgbClr val="424242"/>
                </a:solidFill>
                <a:latin typeface="Andale Mono"/>
                <a:cs typeface="Andale Mono"/>
              </a:rPr>
              <a:t>/feeds/60a76c80</a:t>
            </a:r>
            <a:r>
              <a:rPr lang="en-US" sz="1200" dirty="0">
                <a:solidFill>
                  <a:srgbClr val="300099"/>
                </a:solidFill>
                <a:latin typeface="Andale Mono"/>
                <a:cs typeface="Andale Mono"/>
              </a:rPr>
              <a:t>&lt;/id</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a:t>
            </a:r>
            <a:r>
              <a:rPr lang="en-US" sz="1200" b="1" dirty="0">
                <a:solidFill>
                  <a:srgbClr val="300099"/>
                </a:solidFill>
                <a:latin typeface="Andale Mono"/>
                <a:cs typeface="Andale Mono"/>
              </a:rPr>
              <a:t>feed</a:t>
            </a:r>
            <a:r>
              <a:rPr lang="en-US" sz="1200" dirty="0" smtClean="0">
                <a:solidFill>
                  <a:srgbClr val="300099"/>
                </a:solidFill>
                <a:latin typeface="Andale Mono"/>
                <a:cs typeface="Andale Mono"/>
              </a:rPr>
              <a:t>&gt;</a:t>
            </a:r>
          </a:p>
          <a:p>
            <a:pPr marL="0" indent="0">
              <a:lnSpc>
                <a:spcPct val="100000"/>
              </a:lnSpc>
              <a:buNone/>
            </a:pPr>
            <a:endParaRPr lang="en-US" sz="1200" dirty="0">
              <a:latin typeface="Andale Mono"/>
              <a:cs typeface="Andale Mono"/>
            </a:endParaRPr>
          </a:p>
          <a:p>
            <a:pPr marL="0" indent="0">
              <a:buNone/>
            </a:pPr>
            <a:r>
              <a:rPr lang="en-US" sz="1200" dirty="0" smtClean="0">
                <a:solidFill>
                  <a:srgbClr val="424242"/>
                </a:solidFill>
                <a:latin typeface="Andale Mono"/>
                <a:cs typeface="Andale Mono"/>
              </a:rPr>
              <a:t>@</a:t>
            </a:r>
            <a:r>
              <a:rPr lang="en-US" sz="1200" dirty="0">
                <a:solidFill>
                  <a:srgbClr val="424242"/>
                </a:solidFill>
                <a:latin typeface="Andale Mono"/>
                <a:cs typeface="Andale Mono"/>
              </a:rPr>
              <a:t>prefix </a:t>
            </a:r>
            <a:r>
              <a:rPr lang="en-US" sz="1200" dirty="0" err="1">
                <a:solidFill>
                  <a:srgbClr val="424242"/>
                </a:solidFill>
                <a:latin typeface="Andale Mono"/>
                <a:cs typeface="Andale Mono"/>
              </a:rPr>
              <a:t>rdfs</a:t>
            </a:r>
            <a:r>
              <a:rPr lang="en-US" sz="1200" dirty="0">
                <a:solidFill>
                  <a:srgbClr val="424242"/>
                </a:solidFill>
                <a:latin typeface="Andale Mono"/>
                <a:cs typeface="Andale Mono"/>
              </a:rPr>
              <a:t>: &lt;http://www.w3.org/1999/02/22-rdf-syntax-ns#&gt; </a:t>
            </a:r>
            <a:r>
              <a:rPr lang="en-US" sz="1200" dirty="0" smtClean="0">
                <a:solidFill>
                  <a:srgbClr val="424242"/>
                </a:solidFill>
                <a:latin typeface="Andale Mono"/>
                <a:cs typeface="Andale Mono"/>
              </a:rPr>
              <a:t>.</a:t>
            </a:r>
          </a:p>
          <a:p>
            <a:pPr marL="0" indent="0">
              <a:buNone/>
            </a:pPr>
            <a:r>
              <a:rPr lang="en-US" sz="1200" dirty="0" smtClean="0">
                <a:solidFill>
                  <a:srgbClr val="424242"/>
                </a:solidFill>
                <a:latin typeface="Andale Mono"/>
                <a:cs typeface="Andale Mono"/>
              </a:rPr>
              <a:t>@</a:t>
            </a:r>
            <a:r>
              <a:rPr lang="en-US" sz="1200" dirty="0">
                <a:solidFill>
                  <a:srgbClr val="424242"/>
                </a:solidFill>
                <a:latin typeface="Andale Mono"/>
                <a:cs typeface="Andale Mono"/>
              </a:rPr>
              <a:t>prefix </a:t>
            </a:r>
            <a:r>
              <a:rPr lang="en-US" sz="1200" dirty="0" err="1">
                <a:solidFill>
                  <a:srgbClr val="424242"/>
                </a:solidFill>
                <a:latin typeface="Andale Mono"/>
                <a:cs typeface="Andale Mono"/>
              </a:rPr>
              <a:t>xsd</a:t>
            </a:r>
            <a:r>
              <a:rPr lang="en-US" sz="1200" dirty="0">
                <a:solidFill>
                  <a:srgbClr val="424242"/>
                </a:solidFill>
                <a:latin typeface="Andale Mono"/>
                <a:cs typeface="Andale Mono"/>
              </a:rPr>
              <a:t>: &lt;http://www.w3.org/2001/</a:t>
            </a:r>
            <a:r>
              <a:rPr lang="en-US" sz="1200" dirty="0" err="1">
                <a:solidFill>
                  <a:srgbClr val="424242"/>
                </a:solidFill>
                <a:latin typeface="Andale Mono"/>
                <a:cs typeface="Andale Mono"/>
              </a:rPr>
              <a:t>XMLSchema</a:t>
            </a:r>
            <a:r>
              <a:rPr lang="en-US" sz="1200" dirty="0">
                <a:solidFill>
                  <a:srgbClr val="424242"/>
                </a:solidFill>
                <a:latin typeface="Andale Mono"/>
                <a:cs typeface="Andale Mono"/>
              </a:rPr>
              <a:t>#&gt; </a:t>
            </a:r>
            <a:r>
              <a:rPr lang="en-US" sz="1200" dirty="0" smtClean="0">
                <a:solidFill>
                  <a:srgbClr val="424242"/>
                </a:solidFill>
                <a:latin typeface="Andale Mono"/>
                <a:cs typeface="Andale Mono"/>
              </a:rPr>
              <a:t>.</a:t>
            </a:r>
          </a:p>
          <a:p>
            <a:pPr marL="0" indent="0">
              <a:buNone/>
            </a:pPr>
            <a:r>
              <a:rPr lang="en-US" sz="1200" dirty="0" smtClean="0">
                <a:solidFill>
                  <a:srgbClr val="424242"/>
                </a:solidFill>
                <a:latin typeface="Andale Mono"/>
                <a:cs typeface="Andale Mono"/>
              </a:rPr>
              <a:t>@</a:t>
            </a:r>
            <a:r>
              <a:rPr lang="en-US" sz="1200" dirty="0">
                <a:solidFill>
                  <a:srgbClr val="424242"/>
                </a:solidFill>
                <a:latin typeface="Andale Mono"/>
                <a:cs typeface="Andale Mono"/>
              </a:rPr>
              <a:t>prefix atom-owl: &lt;http://</a:t>
            </a:r>
            <a:r>
              <a:rPr lang="en-US" sz="1200" dirty="0" err="1">
                <a:solidFill>
                  <a:srgbClr val="424242"/>
                </a:solidFill>
                <a:latin typeface="Andale Mono"/>
                <a:cs typeface="Andale Mono"/>
              </a:rPr>
              <a:t>bblfish.net</a:t>
            </a:r>
            <a:r>
              <a:rPr lang="en-US" sz="1200" dirty="0">
                <a:solidFill>
                  <a:srgbClr val="424242"/>
                </a:solidFill>
                <a:latin typeface="Andale Mono"/>
                <a:cs typeface="Andale Mono"/>
              </a:rPr>
              <a:t>/work/atom-owl/2006-06-06/#&gt; . </a:t>
            </a:r>
            <a:endParaRPr lang="en-US" sz="1200" dirty="0">
              <a:latin typeface="Andale Mono"/>
              <a:cs typeface="Andale Mono"/>
            </a:endParaRPr>
          </a:p>
          <a:p>
            <a:pPr marL="0" indent="0">
              <a:buNone/>
            </a:pPr>
            <a:r>
              <a:rPr lang="en-US" sz="1200" dirty="0" smtClean="0">
                <a:solidFill>
                  <a:srgbClr val="424242"/>
                </a:solidFill>
                <a:latin typeface="Andale Mono"/>
                <a:cs typeface="Andale Mono"/>
              </a:rPr>
              <a:t>&lt;</a:t>
            </a:r>
            <a:r>
              <a:rPr lang="en-US" sz="1200" b="1" dirty="0">
                <a:solidFill>
                  <a:srgbClr val="424242"/>
                </a:solidFill>
                <a:latin typeface="Andale Mono"/>
                <a:cs typeface="Andale Mono"/>
              </a:rPr>
              <a:t>http://</a:t>
            </a:r>
            <a:r>
              <a:rPr lang="en-US" sz="1200" b="1" dirty="0" err="1">
                <a:solidFill>
                  <a:srgbClr val="424242"/>
                </a:solidFill>
                <a:latin typeface="Andale Mono"/>
                <a:cs typeface="Andale Mono"/>
              </a:rPr>
              <a:t>example.org</a:t>
            </a:r>
            <a:r>
              <a:rPr lang="en-US" sz="1200" b="1" dirty="0">
                <a:solidFill>
                  <a:srgbClr val="424242"/>
                </a:solidFill>
                <a:latin typeface="Andale Mono"/>
                <a:cs typeface="Andale Mono"/>
              </a:rPr>
              <a:t>/feeds/60a76c80</a:t>
            </a:r>
            <a:r>
              <a:rPr lang="en-US" sz="1200" dirty="0">
                <a:solidFill>
                  <a:srgbClr val="424242"/>
                </a:solidFill>
                <a:latin typeface="Andale Mono"/>
                <a:cs typeface="Andale Mono"/>
              </a:rPr>
              <a:t>&gt; </a:t>
            </a:r>
            <a:r>
              <a:rPr lang="en-US" sz="1200" dirty="0" err="1">
                <a:solidFill>
                  <a:srgbClr val="424242"/>
                </a:solidFill>
                <a:latin typeface="Andale Mono"/>
                <a:cs typeface="Andale Mono"/>
              </a:rPr>
              <a:t>rdfs:type</a:t>
            </a:r>
            <a:r>
              <a:rPr lang="en-US" sz="1200" dirty="0">
                <a:solidFill>
                  <a:srgbClr val="424242"/>
                </a:solidFill>
                <a:latin typeface="Andale Mono"/>
                <a:cs typeface="Andale Mono"/>
              </a:rPr>
              <a:t> </a:t>
            </a:r>
            <a:r>
              <a:rPr lang="en-US" sz="1200" dirty="0" err="1">
                <a:solidFill>
                  <a:srgbClr val="424242"/>
                </a:solidFill>
                <a:latin typeface="Andale Mono"/>
                <a:cs typeface="Andale Mono"/>
              </a:rPr>
              <a:t>atom-owl:</a:t>
            </a:r>
            <a:r>
              <a:rPr lang="en-US" sz="1200" b="1" dirty="0" err="1">
                <a:solidFill>
                  <a:srgbClr val="424242"/>
                </a:solidFill>
                <a:latin typeface="Andale Mono"/>
                <a:cs typeface="Andale Mono"/>
              </a:rPr>
              <a:t>Feed</a:t>
            </a:r>
            <a:r>
              <a:rPr lang="en-US" sz="1200" dirty="0">
                <a:solidFill>
                  <a:srgbClr val="424242"/>
                </a:solidFill>
                <a:latin typeface="Andale Mono"/>
                <a:cs typeface="Andale Mono"/>
              </a:rPr>
              <a:t> ; </a:t>
            </a:r>
            <a:endParaRPr lang="en-US" sz="1200" dirty="0" smtClean="0">
              <a:solidFill>
                <a:srgbClr val="424242"/>
              </a:solidFill>
              <a:latin typeface="Andale Mono"/>
              <a:cs typeface="Andale Mono"/>
            </a:endParaRPr>
          </a:p>
          <a:p>
            <a:pPr marL="0" indent="0">
              <a:buNone/>
            </a:pPr>
            <a:r>
              <a:rPr lang="en-US" sz="1200" dirty="0" smtClean="0">
                <a:solidFill>
                  <a:srgbClr val="424242"/>
                </a:solidFill>
                <a:latin typeface="Andale Mono"/>
                <a:cs typeface="Andale Mono"/>
              </a:rPr>
              <a:t>	</a:t>
            </a:r>
            <a:r>
              <a:rPr lang="en-US" sz="1200" dirty="0" err="1" smtClean="0">
                <a:solidFill>
                  <a:srgbClr val="424242"/>
                </a:solidFill>
                <a:latin typeface="Andale Mono"/>
                <a:cs typeface="Andale Mono"/>
              </a:rPr>
              <a:t>atom</a:t>
            </a:r>
            <a:r>
              <a:rPr lang="en-US" sz="1200" dirty="0" err="1">
                <a:solidFill>
                  <a:srgbClr val="424242"/>
                </a:solidFill>
                <a:latin typeface="Andale Mono"/>
                <a:cs typeface="Andale Mono"/>
              </a:rPr>
              <a:t>-owl:title</a:t>
            </a:r>
            <a:r>
              <a:rPr lang="en-US" sz="1200" dirty="0">
                <a:solidFill>
                  <a:srgbClr val="424242"/>
                </a:solidFill>
                <a:latin typeface="Andale Mono"/>
                <a:cs typeface="Andale Mono"/>
              </a:rPr>
              <a:t> "</a:t>
            </a:r>
            <a:r>
              <a:rPr lang="en-US" sz="1200" b="1" dirty="0">
                <a:solidFill>
                  <a:srgbClr val="424242"/>
                </a:solidFill>
                <a:latin typeface="Andale Mono"/>
                <a:cs typeface="Andale Mono"/>
              </a:rPr>
              <a:t>Example </a:t>
            </a:r>
            <a:r>
              <a:rPr lang="en-US" sz="1200" b="1" dirty="0" err="1">
                <a:solidFill>
                  <a:srgbClr val="424242"/>
                </a:solidFill>
                <a:latin typeface="Andale Mono"/>
                <a:cs typeface="Andale Mono"/>
              </a:rPr>
              <a:t>Feed</a:t>
            </a:r>
            <a:r>
              <a:rPr lang="en-US" sz="1200" dirty="0" err="1">
                <a:solidFill>
                  <a:srgbClr val="424242"/>
                </a:solidFill>
                <a:latin typeface="Andale Mono"/>
                <a:cs typeface="Andale Mono"/>
              </a:rPr>
              <a:t>"@en</a:t>
            </a:r>
            <a:r>
              <a:rPr lang="en-US" sz="1200" dirty="0">
                <a:solidFill>
                  <a:srgbClr val="424242"/>
                </a:solidFill>
                <a:latin typeface="Andale Mono"/>
                <a:cs typeface="Andale Mono"/>
              </a:rPr>
              <a:t> ; </a:t>
            </a:r>
            <a:endParaRPr lang="en-US" sz="1200" dirty="0" smtClean="0">
              <a:solidFill>
                <a:srgbClr val="424242"/>
              </a:solidFill>
              <a:latin typeface="Andale Mono"/>
              <a:cs typeface="Andale Mono"/>
            </a:endParaRPr>
          </a:p>
          <a:p>
            <a:pPr marL="0" indent="0">
              <a:buNone/>
            </a:pPr>
            <a:r>
              <a:rPr lang="en-US" sz="1200" dirty="0" smtClean="0">
                <a:solidFill>
                  <a:srgbClr val="424242"/>
                </a:solidFill>
                <a:latin typeface="Andale Mono"/>
                <a:cs typeface="Andale Mono"/>
              </a:rPr>
              <a:t>	</a:t>
            </a:r>
            <a:r>
              <a:rPr lang="en-US" sz="1200" dirty="0" err="1" smtClean="0">
                <a:solidFill>
                  <a:srgbClr val="424242"/>
                </a:solidFill>
                <a:latin typeface="Andale Mono"/>
                <a:cs typeface="Andale Mono"/>
              </a:rPr>
              <a:t>atom</a:t>
            </a:r>
            <a:r>
              <a:rPr lang="en-US" sz="1200" dirty="0" err="1">
                <a:solidFill>
                  <a:srgbClr val="424242"/>
                </a:solidFill>
                <a:latin typeface="Andale Mono"/>
                <a:cs typeface="Andale Mono"/>
              </a:rPr>
              <a:t>-owl:updated</a:t>
            </a:r>
            <a:r>
              <a:rPr lang="en-US" sz="1200" dirty="0">
                <a:solidFill>
                  <a:srgbClr val="424242"/>
                </a:solidFill>
                <a:latin typeface="Andale Mono"/>
                <a:cs typeface="Andale Mono"/>
              </a:rPr>
              <a:t> "</a:t>
            </a:r>
            <a:r>
              <a:rPr lang="en-US" sz="1200" b="1" dirty="0">
                <a:solidFill>
                  <a:srgbClr val="424242"/>
                </a:solidFill>
                <a:latin typeface="Andale Mono"/>
                <a:cs typeface="Andale Mono"/>
              </a:rPr>
              <a:t>2003-12-13T18:30:02Z</a:t>
            </a:r>
            <a:r>
              <a:rPr lang="en-US" sz="1200" dirty="0">
                <a:solidFill>
                  <a:srgbClr val="424242"/>
                </a:solidFill>
                <a:latin typeface="Andale Mono"/>
                <a:cs typeface="Andale Mono"/>
              </a:rPr>
              <a:t>"^^</a:t>
            </a:r>
            <a:r>
              <a:rPr lang="en-US" sz="1200" dirty="0" err="1">
                <a:solidFill>
                  <a:srgbClr val="424242"/>
                </a:solidFill>
                <a:latin typeface="Andale Mono"/>
                <a:cs typeface="Andale Mono"/>
              </a:rPr>
              <a:t>xsd:dateTime</a:t>
            </a:r>
            <a:r>
              <a:rPr lang="en-US" sz="1200" dirty="0">
                <a:solidFill>
                  <a:srgbClr val="424242"/>
                </a:solidFill>
                <a:latin typeface="Andale Mono"/>
                <a:cs typeface="Andale Mono"/>
              </a:rPr>
              <a:t> . </a:t>
            </a:r>
            <a:endParaRPr lang="en-US" sz="1200" dirty="0">
              <a:latin typeface="Andale Mono"/>
              <a:cs typeface="Andale Mono"/>
            </a:endParaRPr>
          </a:p>
          <a:p>
            <a:pPr marL="0" indent="0">
              <a:lnSpc>
                <a:spcPct val="100000"/>
              </a:lnSpc>
              <a:buNone/>
            </a:pPr>
            <a:endParaRPr lang="en-US" sz="1200" dirty="0">
              <a:latin typeface="Andale Mono"/>
              <a:cs typeface="Andale Mono"/>
            </a:endParaRPr>
          </a:p>
          <a:p>
            <a:pPr marL="0" indent="0">
              <a:buNone/>
            </a:pPr>
            <a:endParaRPr lang="en-US" sz="1200" dirty="0">
              <a:latin typeface="Andale Mono"/>
              <a:cs typeface="Andale Mono"/>
            </a:endParaRPr>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8</a:t>
            </a:fld>
            <a:endParaRPr lang="en-US"/>
          </a:p>
        </p:txBody>
      </p:sp>
      <p:grpSp>
        <p:nvGrpSpPr>
          <p:cNvPr id="11" name="Group 10"/>
          <p:cNvGrpSpPr/>
          <p:nvPr/>
        </p:nvGrpSpPr>
        <p:grpSpPr>
          <a:xfrm>
            <a:off x="1087120" y="1200151"/>
            <a:ext cx="762000" cy="1028663"/>
            <a:chOff x="1087120" y="1200151"/>
            <a:chExt cx="762000" cy="1028663"/>
          </a:xfrm>
        </p:grpSpPr>
        <p:sp>
          <p:nvSpPr>
            <p:cNvPr id="7" name="TextBox 6"/>
            <p:cNvSpPr txBox="1"/>
            <p:nvPr/>
          </p:nvSpPr>
          <p:spPr>
            <a:xfrm>
              <a:off x="1127761" y="1921037"/>
              <a:ext cx="680719" cy="307777"/>
            </a:xfrm>
            <a:prstGeom prst="rect">
              <a:avLst/>
            </a:prstGeom>
            <a:noFill/>
          </p:spPr>
          <p:txBody>
            <a:bodyPr wrap="square" rtlCol="0">
              <a:spAutoFit/>
            </a:bodyPr>
            <a:lstStyle/>
            <a:p>
              <a:pPr algn="ctr"/>
              <a:r>
                <a:rPr lang="en-US" sz="1400" dirty="0" smtClean="0">
                  <a:latin typeface="Trebuchet MS"/>
                  <a:cs typeface="Trebuchet MS"/>
                </a:rPr>
                <a:t>Atom</a:t>
              </a:r>
              <a:endParaRPr lang="en-US" sz="1400" dirty="0">
                <a:latin typeface="Trebuchet MS"/>
                <a:cs typeface="Trebuchet MS"/>
              </a:endParaRPr>
            </a:p>
          </p:txBody>
        </p:sp>
        <p:pic>
          <p:nvPicPr>
            <p:cNvPr id="9" name="Picture 8" descr="atom.png"/>
            <p:cNvPicPr>
              <a:picLocks noChangeAspect="1"/>
            </p:cNvPicPr>
            <p:nvPr/>
          </p:nvPicPr>
          <p:blipFill rotWithShape="1">
            <a:blip r:embed="rId3">
              <a:extLst>
                <a:ext uri="{28A0092B-C50C-407E-A947-70E740481C1C}">
                  <a14:useLocalDpi xmlns:a14="http://schemas.microsoft.com/office/drawing/2010/main" val="0"/>
                </a:ext>
              </a:extLst>
            </a:blip>
            <a:srcRect r="62093"/>
            <a:stretch/>
          </p:blipFill>
          <p:spPr>
            <a:xfrm>
              <a:off x="1087120" y="1200151"/>
              <a:ext cx="762000" cy="771686"/>
            </a:xfrm>
            <a:prstGeom prst="rect">
              <a:avLst/>
            </a:prstGeom>
          </p:spPr>
        </p:pic>
      </p:grpSp>
      <p:grpSp>
        <p:nvGrpSpPr>
          <p:cNvPr id="12" name="Group 11"/>
          <p:cNvGrpSpPr/>
          <p:nvPr/>
        </p:nvGrpSpPr>
        <p:grpSpPr>
          <a:xfrm>
            <a:off x="1012929" y="2678716"/>
            <a:ext cx="975361" cy="1314073"/>
            <a:chOff x="1012929" y="2678716"/>
            <a:chExt cx="975361" cy="1314073"/>
          </a:xfrm>
        </p:grpSpPr>
        <p:sp>
          <p:nvSpPr>
            <p:cNvPr id="8" name="TextBox 7"/>
            <p:cNvSpPr txBox="1"/>
            <p:nvPr/>
          </p:nvSpPr>
          <p:spPr>
            <a:xfrm>
              <a:off x="1012929" y="3685012"/>
              <a:ext cx="975361" cy="307777"/>
            </a:xfrm>
            <a:prstGeom prst="rect">
              <a:avLst/>
            </a:prstGeom>
            <a:noFill/>
          </p:spPr>
          <p:txBody>
            <a:bodyPr wrap="square" rtlCol="0">
              <a:spAutoFit/>
            </a:bodyPr>
            <a:lstStyle/>
            <a:p>
              <a:pPr algn="ctr"/>
              <a:r>
                <a:rPr lang="en-US" sz="1400" dirty="0" err="1" smtClean="0">
                  <a:latin typeface="Trebuchet MS"/>
                  <a:cs typeface="Trebuchet MS"/>
                </a:rPr>
                <a:t>AtomOwl</a:t>
              </a:r>
              <a:endParaRPr lang="en-US" sz="1400" dirty="0">
                <a:latin typeface="Trebuchet MS"/>
                <a:cs typeface="Trebuchet MS"/>
              </a:endParaRPr>
            </a:p>
          </p:txBody>
        </p:sp>
        <p:pic>
          <p:nvPicPr>
            <p:cNvPr id="10" name="Picture 9" descr="AtomOwl.jpg"/>
            <p:cNvPicPr>
              <a:picLocks noChangeAspect="1"/>
            </p:cNvPicPr>
            <p:nvPr/>
          </p:nvPicPr>
          <p:blipFill rotWithShape="1">
            <a:blip r:embed="rId4">
              <a:extLst>
                <a:ext uri="{28A0092B-C50C-407E-A947-70E740481C1C}">
                  <a14:useLocalDpi xmlns:a14="http://schemas.microsoft.com/office/drawing/2010/main" val="0"/>
                </a:ext>
              </a:extLst>
            </a:blip>
            <a:srcRect l="15866" r="13200" b="4934"/>
            <a:stretch/>
          </p:blipFill>
          <p:spPr>
            <a:xfrm>
              <a:off x="1125189" y="2678716"/>
              <a:ext cx="750840" cy="1006296"/>
            </a:xfrm>
            <a:prstGeom prst="rect">
              <a:avLst/>
            </a:prstGeom>
          </p:spPr>
        </p:pic>
      </p:grpSp>
    </p:spTree>
    <p:extLst>
      <p:ext uri="{BB962C8B-B14F-4D97-AF65-F5344CB8AC3E}">
        <p14:creationId xmlns:p14="http://schemas.microsoft.com/office/powerpoint/2010/main" val="2641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533660" y="2150483"/>
            <a:ext cx="5398681" cy="1579045"/>
            <a:chOff x="1533660" y="2150483"/>
            <a:chExt cx="5398681" cy="1579045"/>
          </a:xfrm>
        </p:grpSpPr>
        <p:sp>
          <p:nvSpPr>
            <p:cNvPr id="7" name="Rounded Rectangle 6"/>
            <p:cNvSpPr/>
            <p:nvPr/>
          </p:nvSpPr>
          <p:spPr>
            <a:xfrm>
              <a:off x="2609920" y="2150483"/>
              <a:ext cx="3579007"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8" name="Rounded Rectangle 7"/>
            <p:cNvSpPr/>
            <p:nvPr/>
          </p:nvSpPr>
          <p:spPr>
            <a:xfrm>
              <a:off x="3078271" y="2368315"/>
              <a:ext cx="3854070"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9" name="Rounded Rectangle 8"/>
            <p:cNvSpPr/>
            <p:nvPr/>
          </p:nvSpPr>
          <p:spPr>
            <a:xfrm>
              <a:off x="5491764" y="3561494"/>
              <a:ext cx="1045014"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sp>
          <p:nvSpPr>
            <p:cNvPr id="10" name="Rounded Rectangle 9"/>
            <p:cNvSpPr/>
            <p:nvPr/>
          </p:nvSpPr>
          <p:spPr>
            <a:xfrm>
              <a:off x="1533660" y="3561494"/>
              <a:ext cx="2665067" cy="168034"/>
            </a:xfrm>
            <a:prstGeom prst="roundRect">
              <a:avLst/>
            </a:prstGeom>
            <a:solidFill>
              <a:srgbClr val="10253F">
                <a:alpha val="25000"/>
              </a:srgbClr>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60000"/>
                    <a:lumOff val="40000"/>
                  </a:schemeClr>
                </a:solidFill>
              </a:endParaRPr>
            </a:p>
          </p:txBody>
        </p:sp>
      </p:grpSp>
      <p:sp>
        <p:nvSpPr>
          <p:cNvPr id="2" name="Title 1"/>
          <p:cNvSpPr>
            <a:spLocks noGrp="1"/>
          </p:cNvSpPr>
          <p:nvPr>
            <p:ph type="title"/>
          </p:nvPr>
        </p:nvSpPr>
        <p:spPr/>
        <p:txBody>
          <a:bodyPr>
            <a:normAutofit/>
          </a:bodyPr>
          <a:lstStyle/>
          <a:p>
            <a:r>
              <a:rPr lang="en-US" dirty="0" smtClean="0"/>
              <a:t>From Structure to Sentences</a:t>
            </a:r>
            <a:endParaRPr lang="en-US" dirty="0"/>
          </a:p>
        </p:txBody>
      </p:sp>
      <p:sp>
        <p:nvSpPr>
          <p:cNvPr id="4" name="Date Placeholder 3"/>
          <p:cNvSpPr>
            <a:spLocks noGrp="1"/>
          </p:cNvSpPr>
          <p:nvPr>
            <p:ph type="dt" sz="half" idx="10"/>
          </p:nvPr>
        </p:nvSpPr>
        <p:spPr/>
        <p:txBody>
          <a:bodyPr/>
          <a:lstStyle/>
          <a:p>
            <a:r>
              <a:rPr lang="en-US" dirty="0" err="1" smtClean="0"/>
              <a:t>Schematron</a:t>
            </a:r>
            <a:r>
              <a:rPr lang="en-US" dirty="0" smtClean="0"/>
              <a:t>, More Useful Than You’d Thought</a:t>
            </a:r>
            <a:endParaRPr lang="en-US" dirty="0"/>
          </a:p>
        </p:txBody>
      </p:sp>
      <p:sp>
        <p:nvSpPr>
          <p:cNvPr id="5" name="Footer Placeholder 4"/>
          <p:cNvSpPr>
            <a:spLocks noGrp="1"/>
          </p:cNvSpPr>
          <p:nvPr>
            <p:ph type="ftr" sz="quarter" idx="11"/>
          </p:nvPr>
        </p:nvSpPr>
        <p:spPr/>
        <p:txBody>
          <a:bodyPr/>
          <a:lstStyle/>
          <a:p>
            <a:r>
              <a:rPr lang="en-US" dirty="0" smtClean="0"/>
              <a:t>XML London 2014</a:t>
            </a:r>
            <a:endParaRPr lang="en-US" dirty="0"/>
          </a:p>
        </p:txBody>
      </p:sp>
      <p:sp>
        <p:nvSpPr>
          <p:cNvPr id="6" name="Slide Number Placeholder 5"/>
          <p:cNvSpPr>
            <a:spLocks noGrp="1"/>
          </p:cNvSpPr>
          <p:nvPr>
            <p:ph type="sldNum" sz="quarter" idx="12"/>
          </p:nvPr>
        </p:nvSpPr>
        <p:spPr/>
        <p:txBody>
          <a:bodyPr/>
          <a:lstStyle/>
          <a:p>
            <a:fld id="{07F6ABEF-B6D2-1F41-B763-ADE1A61F86D2}" type="slidenum">
              <a:rPr lang="en-US" smtClean="0"/>
              <a:t>9</a:t>
            </a:fld>
            <a:endParaRPr lang="en-US"/>
          </a:p>
        </p:txBody>
      </p:sp>
      <p:sp>
        <p:nvSpPr>
          <p:cNvPr id="3" name="Content Placeholder 2"/>
          <p:cNvSpPr>
            <a:spLocks noGrp="1"/>
          </p:cNvSpPr>
          <p:nvPr>
            <p:ph idx="1"/>
          </p:nvPr>
        </p:nvSpPr>
        <p:spPr>
          <a:xfrm>
            <a:off x="1160463" y="1200151"/>
            <a:ext cx="7526336" cy="3394472"/>
          </a:xfrm>
        </p:spPr>
        <p:txBody>
          <a:bodyPr>
            <a:noAutofit/>
          </a:bodyPr>
          <a:lstStyle/>
          <a:p>
            <a:pPr marL="0" indent="0">
              <a:lnSpc>
                <a:spcPct val="100000"/>
              </a:lnSpc>
              <a:buNone/>
            </a:pPr>
            <a:endParaRPr lang="en-US" sz="1200" dirty="0" smtClean="0">
              <a:solidFill>
                <a:srgbClr val="300099"/>
              </a:solidFill>
              <a:latin typeface="Andale Mono"/>
              <a:cs typeface="Andale Mono"/>
            </a:endParaRPr>
          </a:p>
          <a:p>
            <a:pPr marL="0" indent="0">
              <a:lnSpc>
                <a:spcPct val="100000"/>
              </a:lnSpc>
              <a:buNone/>
            </a:pPr>
            <a:endParaRPr lang="en-US" sz="1200" dirty="0">
              <a:solidFill>
                <a:srgbClr val="300099"/>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&lt;</a:t>
            </a:r>
            <a:r>
              <a:rPr lang="en-US" sz="1200" dirty="0" err="1">
                <a:solidFill>
                  <a:srgbClr val="300099"/>
                </a:solidFill>
                <a:latin typeface="Andale Mono"/>
                <a:cs typeface="Andale Mono"/>
              </a:rPr>
              <a:t>iso:rule</a:t>
            </a:r>
            <a:r>
              <a:rPr lang="en-US" sz="1200" dirty="0">
                <a:solidFill>
                  <a:srgbClr val="300099"/>
                </a:solidFill>
                <a:latin typeface="Andale Mono"/>
                <a:cs typeface="Andale Mono"/>
              </a:rPr>
              <a:t> </a:t>
            </a:r>
            <a:r>
              <a:rPr lang="en-US" sz="1200" dirty="0">
                <a:solidFill>
                  <a:srgbClr val="E2B53A"/>
                </a:solidFill>
                <a:latin typeface="Andale Mono"/>
                <a:cs typeface="Andale Mono"/>
              </a:rPr>
              <a:t>context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atom:feed</a:t>
            </a:r>
            <a:r>
              <a:rPr lang="en-US" sz="1200" dirty="0" smtClean="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	&lt;</a:t>
            </a:r>
            <a:r>
              <a:rPr lang="en-US" sz="1200" dirty="0" err="1">
                <a:solidFill>
                  <a:srgbClr val="300099"/>
                </a:solidFill>
                <a:latin typeface="Andale Mono"/>
                <a:cs typeface="Andale Mono"/>
              </a:rPr>
              <a:t>iso:report</a:t>
            </a:r>
            <a:r>
              <a:rPr lang="en-US" sz="1200" dirty="0">
                <a:solidFill>
                  <a:srgbClr val="300099"/>
                </a:solidFill>
                <a:latin typeface="Andale Mono"/>
                <a:cs typeface="Andale Mono"/>
              </a:rPr>
              <a:t> </a:t>
            </a:r>
            <a:r>
              <a:rPr lang="en-US" sz="1200" dirty="0">
                <a:solidFill>
                  <a:srgbClr val="E2B53A"/>
                </a:solidFill>
                <a:latin typeface="Andale Mono"/>
                <a:cs typeface="Andale Mono"/>
              </a:rPr>
              <a:t>test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smtClean="0">
                <a:solidFill>
                  <a:srgbClr val="C92802"/>
                </a:solidFill>
                <a:latin typeface="Andale Mono"/>
                <a:cs typeface="Andale Mono"/>
              </a:rPr>
              <a:t>atom:title</a:t>
            </a:r>
            <a:r>
              <a:rPr lang="en-US" sz="1200" dirty="0">
                <a:solidFill>
                  <a:srgbClr val="C92802"/>
                </a:solidFill>
                <a:latin typeface="Andale Mono"/>
                <a:cs typeface="Andale Mono"/>
              </a:rPr>
              <a:t>"</a:t>
            </a:r>
            <a:r>
              <a:rPr lang="en-US" sz="1200" dirty="0" smtClean="0">
                <a:solidFill>
                  <a:srgbClr val="300099"/>
                </a:solidFill>
                <a:latin typeface="Andale Mono"/>
                <a:cs typeface="Andale Mono"/>
              </a:rPr>
              <a:t>&gt;</a:t>
            </a:r>
          </a:p>
          <a:p>
            <a:pPr marL="0" indent="0">
              <a:lnSpc>
                <a:spcPct val="100000"/>
              </a:lnSpc>
              <a:buNone/>
            </a:pPr>
            <a:r>
              <a:rPr lang="en-US" sz="1200" dirty="0">
                <a:solidFill>
                  <a:srgbClr val="300099"/>
                </a:solidFill>
                <a:latin typeface="Andale Mono"/>
                <a:cs typeface="Andale Mono"/>
              </a:rPr>
              <a:t>	</a:t>
            </a:r>
            <a:r>
              <a:rPr lang="en-US" sz="1200" dirty="0" smtClean="0">
                <a:solidFill>
                  <a:srgbClr val="300099"/>
                </a:solidFill>
                <a:latin typeface="Andale Mono"/>
                <a:cs typeface="Andale Mono"/>
              </a:rPr>
              <a:t>	</a:t>
            </a:r>
            <a:r>
              <a:rPr lang="en-US" sz="1200" dirty="0" smtClean="0">
                <a:solidFill>
                  <a:srgbClr val="424242"/>
                </a:solidFill>
                <a:latin typeface="Andale Mono"/>
                <a:cs typeface="Andale Mono"/>
              </a:rPr>
              <a:t>The </a:t>
            </a:r>
            <a:r>
              <a:rPr lang="en-US" sz="1200" dirty="0">
                <a:solidFill>
                  <a:srgbClr val="424242"/>
                </a:solidFill>
                <a:latin typeface="Andale Mono"/>
                <a:cs typeface="Andale Mono"/>
              </a:rPr>
              <a:t>'</a:t>
            </a:r>
            <a:r>
              <a:rPr lang="en-US" sz="1200" dirty="0">
                <a:solidFill>
                  <a:srgbClr val="300099"/>
                </a:solidFill>
                <a:latin typeface="Andale Mono"/>
                <a:cs typeface="Andale Mono"/>
              </a:rPr>
              <a:t>&lt;</a:t>
            </a:r>
            <a:r>
              <a:rPr lang="en-US" sz="1200" dirty="0" err="1">
                <a:solidFill>
                  <a:srgbClr val="300099"/>
                </a:solidFill>
                <a:latin typeface="Andale Mono"/>
                <a:cs typeface="Andale Mono"/>
              </a:rPr>
              <a:t>iso:value-of</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atom:id</a:t>
            </a:r>
            <a:r>
              <a:rPr lang="en-US" sz="1200" dirty="0">
                <a:solidFill>
                  <a:srgbClr val="C92802"/>
                </a:solidFill>
                <a:latin typeface="Andale Mono"/>
                <a:cs typeface="Andale Mono"/>
              </a:rPr>
              <a:t>/text()"</a:t>
            </a:r>
            <a:r>
              <a:rPr lang="en-US" sz="1200" dirty="0">
                <a:solidFill>
                  <a:srgbClr val="300099"/>
                </a:solidFill>
                <a:latin typeface="Andale Mono"/>
                <a:cs typeface="Andale Mono"/>
              </a:rPr>
              <a:t>/&gt;</a:t>
            </a:r>
            <a:r>
              <a:rPr lang="en-US" sz="1200" dirty="0">
                <a:solidFill>
                  <a:srgbClr val="424242"/>
                </a:solidFill>
                <a:latin typeface="Andale Mono"/>
                <a:cs typeface="Andale Mono"/>
              </a:rPr>
              <a:t>' feed has </a:t>
            </a:r>
            <a:r>
              <a:rPr lang="en-US" sz="1200" dirty="0" smtClean="0">
                <a:solidFill>
                  <a:srgbClr val="424242"/>
                </a:solidFill>
                <a:latin typeface="Andale Mono"/>
                <a:cs typeface="Andale Mono"/>
              </a:rPr>
              <a:t>a</a:t>
            </a:r>
          </a:p>
          <a:p>
            <a:pPr marL="0" indent="0">
              <a:lnSpc>
                <a:spcPct val="100000"/>
              </a:lnSpc>
              <a:buNone/>
            </a:pPr>
            <a:r>
              <a:rPr lang="en-US" sz="1200" dirty="0">
                <a:solidFill>
                  <a:srgbClr val="424242"/>
                </a:solidFill>
                <a:latin typeface="Andale Mono"/>
                <a:cs typeface="Andale Mono"/>
              </a:rPr>
              <a:t>	</a:t>
            </a:r>
            <a:r>
              <a:rPr lang="en-US" sz="1200" dirty="0" smtClean="0">
                <a:solidFill>
                  <a:srgbClr val="424242"/>
                </a:solidFill>
                <a:latin typeface="Andale Mono"/>
                <a:cs typeface="Andale Mono"/>
              </a:rPr>
              <a:t>	title </a:t>
            </a:r>
            <a:r>
              <a:rPr lang="en-US" sz="1200" dirty="0">
                <a:solidFill>
                  <a:srgbClr val="424242"/>
                </a:solidFill>
                <a:latin typeface="Andale Mono"/>
                <a:cs typeface="Andale Mono"/>
              </a:rPr>
              <a:t>of '</a:t>
            </a:r>
            <a:r>
              <a:rPr lang="en-US" sz="1200" dirty="0">
                <a:solidFill>
                  <a:srgbClr val="300099"/>
                </a:solidFill>
                <a:latin typeface="Andale Mono"/>
                <a:cs typeface="Andale Mono"/>
              </a:rPr>
              <a:t>&lt;</a:t>
            </a:r>
            <a:r>
              <a:rPr lang="en-US" sz="1200" dirty="0" err="1">
                <a:solidFill>
                  <a:srgbClr val="300099"/>
                </a:solidFill>
                <a:latin typeface="Andale Mono"/>
                <a:cs typeface="Andale Mono"/>
              </a:rPr>
              <a:t>iso:value-of</a:t>
            </a:r>
            <a:r>
              <a:rPr lang="en-US" sz="1200" dirty="0">
                <a:solidFill>
                  <a:srgbClr val="300099"/>
                </a:solidFill>
                <a:latin typeface="Andale Mono"/>
                <a:cs typeface="Andale Mono"/>
              </a:rPr>
              <a:t> </a:t>
            </a:r>
            <a:r>
              <a:rPr lang="en-US" sz="1200" dirty="0">
                <a:solidFill>
                  <a:srgbClr val="E2B53A"/>
                </a:solidFill>
                <a:latin typeface="Andale Mono"/>
                <a:cs typeface="Andale Mono"/>
              </a:rPr>
              <a:t>select</a:t>
            </a:r>
            <a:r>
              <a:rPr lang="en-US" sz="1200" dirty="0">
                <a:solidFill>
                  <a:srgbClr val="424242"/>
                </a:solidFill>
                <a:latin typeface="Andale Mono"/>
                <a:cs typeface="Andale Mono"/>
              </a:rPr>
              <a:t>=</a:t>
            </a:r>
            <a:r>
              <a:rPr lang="en-US" sz="1200" dirty="0">
                <a:solidFill>
                  <a:srgbClr val="C92802"/>
                </a:solidFill>
                <a:latin typeface="Andale Mono"/>
                <a:cs typeface="Andale Mono"/>
              </a:rPr>
              <a:t>"</a:t>
            </a:r>
            <a:r>
              <a:rPr lang="en-US" sz="1200" dirty="0" err="1">
                <a:solidFill>
                  <a:srgbClr val="C92802"/>
                </a:solidFill>
                <a:latin typeface="Andale Mono"/>
                <a:cs typeface="Andale Mono"/>
              </a:rPr>
              <a:t>atom:title</a:t>
            </a:r>
            <a:r>
              <a:rPr lang="en-US" sz="1200" dirty="0">
                <a:solidFill>
                  <a:srgbClr val="C92802"/>
                </a:solidFill>
                <a:latin typeface="Andale Mono"/>
                <a:cs typeface="Andale Mono"/>
              </a:rPr>
              <a:t>/text()"</a:t>
            </a:r>
            <a:r>
              <a:rPr lang="en-US" sz="1200" dirty="0">
                <a:solidFill>
                  <a:srgbClr val="300099"/>
                </a:solidFill>
                <a:latin typeface="Andale Mono"/>
                <a:cs typeface="Andale Mono"/>
              </a:rPr>
              <a:t>/&gt;</a:t>
            </a:r>
            <a:r>
              <a:rPr lang="en-US" sz="1200" dirty="0">
                <a:solidFill>
                  <a:srgbClr val="424242"/>
                </a:solidFill>
                <a:latin typeface="Andale Mono"/>
                <a:cs typeface="Andale Mono"/>
              </a:rPr>
              <a:t>' </a:t>
            </a:r>
            <a:endParaRPr lang="en-US" sz="1200" dirty="0" smtClean="0">
              <a:solidFill>
                <a:srgbClr val="424242"/>
              </a:solidFill>
              <a:latin typeface="Andale Mono"/>
              <a:cs typeface="Andale Mono"/>
            </a:endParaRPr>
          </a:p>
          <a:p>
            <a:pPr marL="0" indent="0">
              <a:lnSpc>
                <a:spcPct val="100000"/>
              </a:lnSpc>
              <a:buNone/>
            </a:pPr>
            <a:r>
              <a:rPr lang="en-US" sz="1200" dirty="0" smtClean="0">
                <a:solidFill>
                  <a:srgbClr val="300099"/>
                </a:solidFill>
                <a:latin typeface="Andale Mono"/>
                <a:cs typeface="Andale Mono"/>
              </a:rPr>
              <a:t>	&lt;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iso:report</a:t>
            </a:r>
            <a:r>
              <a:rPr lang="en-US" sz="1200" dirty="0" smtClean="0">
                <a:solidFill>
                  <a:srgbClr val="300099"/>
                </a:solidFill>
                <a:latin typeface="Andale Mono"/>
                <a:cs typeface="Andale Mono"/>
              </a:rPr>
              <a:t>&gt;</a:t>
            </a:r>
          </a:p>
          <a:p>
            <a:pPr marL="0" indent="0">
              <a:lnSpc>
                <a:spcPct val="100000"/>
              </a:lnSpc>
              <a:buNone/>
            </a:pPr>
            <a:r>
              <a:rPr lang="en-US" sz="1200" dirty="0" smtClean="0">
                <a:solidFill>
                  <a:srgbClr val="300099"/>
                </a:solidFill>
                <a:latin typeface="Andale Mono"/>
                <a:cs typeface="Andale Mono"/>
              </a:rPr>
              <a:t>&lt;</a:t>
            </a:r>
            <a:r>
              <a:rPr lang="en-US" sz="1200" dirty="0">
                <a:solidFill>
                  <a:srgbClr val="300099"/>
                </a:solidFill>
                <a:latin typeface="Andale Mono"/>
                <a:cs typeface="Andale Mono"/>
              </a:rPr>
              <a:t>/</a:t>
            </a:r>
            <a:r>
              <a:rPr lang="en-US" sz="1200" dirty="0" err="1">
                <a:solidFill>
                  <a:srgbClr val="300099"/>
                </a:solidFill>
                <a:latin typeface="Andale Mono"/>
                <a:cs typeface="Andale Mono"/>
              </a:rPr>
              <a:t>iso:rule</a:t>
            </a:r>
            <a:r>
              <a:rPr lang="en-US" sz="1200" dirty="0">
                <a:solidFill>
                  <a:srgbClr val="300099"/>
                </a:solidFill>
                <a:latin typeface="Andale Mono"/>
                <a:cs typeface="Andale Mono"/>
              </a:rPr>
              <a:t>&gt; </a:t>
            </a:r>
            <a:endParaRPr lang="en-US" sz="1400" dirty="0" smtClean="0">
              <a:latin typeface="Andale Mono"/>
              <a:cs typeface="Andale Mono"/>
            </a:endParaRPr>
          </a:p>
          <a:p>
            <a:pPr marL="0" indent="0">
              <a:lnSpc>
                <a:spcPct val="100000"/>
              </a:lnSpc>
              <a:buNone/>
            </a:pPr>
            <a:endParaRPr lang="en-US" sz="1400" dirty="0" smtClean="0">
              <a:latin typeface="Andale Mono"/>
              <a:cs typeface="Andale Mono"/>
            </a:endParaRPr>
          </a:p>
          <a:p>
            <a:pPr marL="0" indent="0">
              <a:lnSpc>
                <a:spcPct val="100000"/>
              </a:lnSpc>
              <a:buNone/>
            </a:pPr>
            <a:endParaRPr lang="en-US" sz="1400" dirty="0" smtClean="0">
              <a:latin typeface="Andale Mono"/>
              <a:cs typeface="Andale Mono"/>
            </a:endParaRPr>
          </a:p>
          <a:p>
            <a:pPr marL="0" indent="0">
              <a:lnSpc>
                <a:spcPct val="100000"/>
              </a:lnSpc>
              <a:buNone/>
            </a:pPr>
            <a:r>
              <a:rPr lang="en-US" sz="1200" dirty="0"/>
              <a:t>The '</a:t>
            </a:r>
            <a:r>
              <a:rPr lang="en-US" sz="1200" b="1" dirty="0"/>
              <a:t>http://</a:t>
            </a:r>
            <a:r>
              <a:rPr lang="en-US" sz="1200" b="1" dirty="0" err="1"/>
              <a:t>example.org</a:t>
            </a:r>
            <a:r>
              <a:rPr lang="en-US" sz="1200" b="1" dirty="0"/>
              <a:t>/feeds/60a76c80</a:t>
            </a:r>
            <a:r>
              <a:rPr lang="en-US" sz="1200" dirty="0"/>
              <a:t>' feed has a </a:t>
            </a:r>
            <a:r>
              <a:rPr lang="en-US" sz="1200" b="1" dirty="0"/>
              <a:t>title </a:t>
            </a:r>
            <a:r>
              <a:rPr lang="en-US" sz="1200" dirty="0"/>
              <a:t>of '</a:t>
            </a:r>
            <a:r>
              <a:rPr lang="en-US" sz="1200" b="1" dirty="0"/>
              <a:t>Example Feed</a:t>
            </a:r>
            <a:r>
              <a:rPr lang="en-US" sz="1200" dirty="0"/>
              <a:t>' </a:t>
            </a:r>
          </a:p>
          <a:p>
            <a:pPr marL="0" indent="0">
              <a:lnSpc>
                <a:spcPct val="100000"/>
              </a:lnSpc>
              <a:buNone/>
            </a:pPr>
            <a:endParaRPr lang="en-US" sz="1400" dirty="0">
              <a:latin typeface="Andale Mono"/>
              <a:cs typeface="Andale Mono"/>
            </a:endParaRPr>
          </a:p>
        </p:txBody>
      </p:sp>
    </p:spTree>
    <p:extLst>
      <p:ext uri="{BB962C8B-B14F-4D97-AF65-F5344CB8AC3E}">
        <p14:creationId xmlns:p14="http://schemas.microsoft.com/office/powerpoint/2010/main" val="1284385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5015</TotalTime>
  <Words>2013</Words>
  <Application>Microsoft Macintosh PowerPoint</Application>
  <PresentationFormat>On-screen Show (16:9)</PresentationFormat>
  <Paragraphs>475</Paragraphs>
  <Slides>33</Slides>
  <Notes>25</Notes>
  <HiddenSlides>3</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SCHEMATRON More useful than  you’d thought!  Philip Fennell</vt:lpstr>
      <vt:lpstr>This Presentation…</vt:lpstr>
      <vt:lpstr>Schematron</vt:lpstr>
      <vt:lpstr>Schematron</vt:lpstr>
      <vt:lpstr>Mapping Data to RDF</vt:lpstr>
      <vt:lpstr>Sketching a Solution for Schematron </vt:lpstr>
      <vt:lpstr>Sketching a Solution for Schematron </vt:lpstr>
      <vt:lpstr>From Structure to Sentences</vt:lpstr>
      <vt:lpstr>From Sentences Come Triples</vt:lpstr>
      <vt:lpstr>XML Scissor-lift: An XML to RDF Mapping Language</vt:lpstr>
      <vt:lpstr>Basic Mapping</vt:lpstr>
      <vt:lpstr>A Basic Mapping Description - Prolog</vt:lpstr>
      <vt:lpstr>A Basic Mapping Description - Rules</vt:lpstr>
      <vt:lpstr>A Basic Mapping Description - Results</vt:lpstr>
      <vt:lpstr>Compilation and Execution</vt:lpstr>
      <vt:lpstr>Translation</vt:lpstr>
      <vt:lpstr>Advanced Mappings</vt:lpstr>
      <vt:lpstr>URI Templates</vt:lpstr>
      <vt:lpstr>Abstract Patterns</vt:lpstr>
      <vt:lpstr>Abstract Rules</vt:lpstr>
      <vt:lpstr>Dealing with Structure - Blank Nodes</vt:lpstr>
      <vt:lpstr>Schema Components - Type Discovery</vt:lpstr>
      <vt:lpstr>Data Integrity - Assertions</vt:lpstr>
      <vt:lpstr>How Schematron was Extended </vt:lpstr>
      <vt:lpstr>Key Extension Templates</vt:lpstr>
      <vt:lpstr>Other Extension Points</vt:lpstr>
      <vt:lpstr>Other Mapping Options</vt:lpstr>
      <vt:lpstr>SAWSDL Pros and Cons</vt:lpstr>
      <vt:lpstr>Conclusions</vt:lpstr>
      <vt:lpstr>Further Work</vt:lpstr>
      <vt:lpstr>Validating XPath Expressions</vt:lpstr>
      <vt:lpstr>PowerPoint Presentation</vt:lpstr>
    </vt:vector>
  </TitlesOfParts>
  <Company>MarkLogic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Fennell</dc:creator>
  <cp:lastModifiedBy>Philip Fennell</cp:lastModifiedBy>
  <cp:revision>209</cp:revision>
  <dcterms:created xsi:type="dcterms:W3CDTF">2014-05-19T12:25:01Z</dcterms:created>
  <dcterms:modified xsi:type="dcterms:W3CDTF">2014-06-08T13:05:53Z</dcterms:modified>
</cp:coreProperties>
</file>