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4D3CF5C-DDC4-4321-8561-99C992500499}">
  <a:tblStyle styleName="Table_0" styleId="{94D3CF5C-DDC4-4321-8561-99C992500499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0.xml" Type="http://schemas.openxmlformats.org/officeDocument/2006/relationships/slide" Id="rId25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2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3" name="Shape 1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Just to give you a feel for the simplicity of the underlying XML</a:t>
            </a:r>
          </a:p>
          <a:p>
            <a:pPr rtl="0" lvl="0" indent="457200">
              <a:buNone/>
            </a:pPr>
            <a:r>
              <a:rPr lang="en"/>
              <a:t>each topic stored in a .dita XML file in SVN</a:t>
            </a:r>
          </a:p>
          <a:p>
            <a:pPr rtl="0" lvl="0" indent="457200" marL="457200">
              <a:buNone/>
            </a:pPr>
            <a:r>
              <a:rPr lang="en"/>
              <a:t>topics have a v. simple structure which is semantic, that is, the tags are concerned with the meaning of the content and don't describe style information.</a:t>
            </a:r>
          </a:p>
          <a:p>
            <a:pPr rtl="0" lvl="0">
              <a:buNone/>
            </a:pPr>
            <a:r>
              <a:rPr lang="en"/>
              <a:t>These .dita files are tied together in .ditamap with a hierarchical structure decided by topic reference nesting</a:t>
            </a:r>
          </a:p>
          <a:p>
            <a:pPr rtl="0" lvl="0" indent="457200">
              <a:buNone/>
            </a:pPr>
            <a:r>
              <a:rPr lang="en"/>
              <a:t>again, a very simple structure</a:t>
            </a:r>
          </a:p>
          <a:p>
            <a:pPr rtl="0" lvl="0">
              <a:buNone/>
            </a:pPr>
            <a:r>
              <a:rPr lang="en"/>
              <a:t>And using keys in the topic map and in files allows link abstraction controlled centrally by the map.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During the project, I worked with Tom to make various global changes to the content including several data integration topics</a:t>
            </a:r>
          </a:p>
          <a:p>
            <a:pPr rtl="0" lvl="0">
              <a:buNone/>
            </a:pPr>
            <a:r>
              <a:rPr lang="en"/>
              <a:t>but I'll allow Tom to explain what must be, for the typesetters, one of the biggest wins from the project, that is single-sourced, validated, XML examples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1" name="Shape 1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2" name="Shape 17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It's an obvious improvement!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8" name="Shape 1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Changes in the data-model will change or invalidate the XML given in examples.  Even backwards compatible changes not reflected in the example may result in poor capture.</a:t>
            </a:r>
          </a:p>
          <a:p>
            <a:r>
              <a:t/>
            </a:r>
          </a:p>
          <a:p>
            <a:pPr>
              <a:buNone/>
            </a:pPr>
            <a:r>
              <a:rPr lang="en"/>
              <a:t>The cause of that change may not be the subject of the example, so just changing the examples in the topic which has changed won't always be enough.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4" name="Shape 1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Again, it seems obvious! - write XML instances in their native data-model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0" name="Shape 2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1" name="Shape 20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6" name="Shape 2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7" name="Shape 20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Bit involved to go through the code, but a sample is available in the full text of the paper.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4" name="Shape 2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5" name="Shape 21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1" name="Shape 2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2" name="Shape 22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7" name="Shape 2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8" name="Shape 22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600"/>
              </a:spcBef>
              <a:buNone/>
            </a:pPr>
            <a:r>
              <a:rPr sz="3000" lang="en">
                <a:solidFill>
                  <a:schemeClr val="dk1"/>
                </a:solidFill>
              </a:rPr>
              <a:t>XML is a powerful tool for reuse and abstraction</a:t>
            </a:r>
          </a:p>
          <a:p>
            <a:pPr rtl="0" lvl="0">
              <a:spcBef>
                <a:spcPts val="600"/>
              </a:spcBef>
              <a:buNone/>
            </a:pPr>
            <a:r>
              <a:rPr sz="3000" lang="en">
                <a:solidFill>
                  <a:schemeClr val="dk1"/>
                </a:solidFill>
              </a:rPr>
              <a:t>That reuse can be applied to our own skills and processes.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3" name="Shape 2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4" name="Shape 23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200" lang="en"/>
              <a:t>We've got a wide variety of inputs to capture as XML at OUP.</a:t>
            </a:r>
          </a:p>
          <a:p>
            <a:r>
              <a:t/>
            </a:r>
          </a:p>
          <a:p>
            <a:pPr rtl="0" lvl="0">
              <a:buNone/>
            </a:pPr>
            <a:r>
              <a:rPr sz="1200" lang="en"/>
              <a:t>In our team we have</a:t>
            </a:r>
          </a:p>
          <a:p>
            <a:pPr rtl="0" lvl="0" indent="-317500" marL="457200">
              <a:buClr>
                <a:srgbClr val="000000"/>
              </a:buClr>
              <a:buSzPct val="194444"/>
              <a:buFont typeface="Arial"/>
              <a:buChar char="•"/>
            </a:pPr>
            <a:r>
              <a:rPr sz="1200" lang="en"/>
              <a:t>Academic 'monograph' books</a:t>
            </a:r>
          </a:p>
          <a:p>
            <a:pPr rtl="0" lvl="0" indent="-317500" marL="457200">
              <a:buClr>
                <a:srgbClr val="000000"/>
              </a:buClr>
              <a:buSzPct val="194444"/>
              <a:buFont typeface="Arial"/>
              <a:buChar char="•"/>
            </a:pPr>
            <a:r>
              <a:rPr sz="1200" lang="en"/>
              <a:t>Not only from OUP but also from other publishers capturing to our format through University Press Scholarship Online;</a:t>
            </a:r>
          </a:p>
          <a:p>
            <a:pPr rtl="0" lvl="0" indent="-317500" marL="457200">
              <a:buClr>
                <a:srgbClr val="000000"/>
              </a:buClr>
              <a:buSzPct val="194444"/>
              <a:buFont typeface="Arial"/>
              <a:buChar char="•"/>
            </a:pPr>
            <a:r>
              <a:rPr sz="1200" lang="en"/>
              <a:t>Specialist chaptered content such as original folio editions</a:t>
            </a:r>
          </a:p>
          <a:p>
            <a:pPr rtl="0" lvl="0" indent="-317500" marL="457200">
              <a:buClr>
                <a:srgbClr val="000000"/>
              </a:buClr>
              <a:buSzPct val="194444"/>
              <a:buFont typeface="Arial"/>
              <a:buChar char="•"/>
            </a:pPr>
            <a:r>
              <a:rPr sz="1200" lang="en"/>
              <a:t>and legal monographs;</a:t>
            </a:r>
          </a:p>
          <a:p>
            <a:pPr rtl="0" lvl="0" indent="-317500" marL="457200">
              <a:buClr>
                <a:srgbClr val="000000"/>
              </a:buClr>
              <a:buSzPct val="194444"/>
              <a:buFont typeface="Arial"/>
              <a:buChar char="•"/>
            </a:pPr>
            <a:r>
              <a:rPr sz="1200" lang="en"/>
              <a:t>diverse ranges and designs of Higher education textbooks</a:t>
            </a:r>
          </a:p>
          <a:p>
            <a:pPr rtl="0" lvl="0" indent="-317500" marL="457200">
              <a:buClr>
                <a:srgbClr val="000000"/>
              </a:buClr>
              <a:buSzPct val="194444"/>
              <a:buFont typeface="Arial"/>
              <a:buChar char="•"/>
            </a:pPr>
            <a:r>
              <a:rPr sz="1200" lang="en"/>
              <a:t>as well as professional works, such as medical textbooks</a:t>
            </a:r>
          </a:p>
          <a:p>
            <a:pPr rtl="0" lvl="0" indent="-317500" marL="457200">
              <a:buClr>
                <a:srgbClr val="000000"/>
              </a:buClr>
              <a:buSzPct val="194444"/>
              <a:buFont typeface="Arial"/>
              <a:buChar char="•"/>
            </a:pPr>
            <a:r>
              <a:rPr sz="1200" lang="en"/>
              <a:t>or handbooks, containing specialist content, for instance drug or diagnosis information.</a:t>
            </a:r>
          </a:p>
          <a:p>
            <a:pPr rtl="0" lvl="0" indent="-317500" marL="457200">
              <a:buClr>
                <a:srgbClr val="000000"/>
              </a:buClr>
              <a:buSzPct val="194444"/>
              <a:buFont typeface="Arial"/>
              <a:buChar char="•"/>
            </a:pPr>
            <a:r>
              <a:rPr sz="1200" lang="en"/>
              <a:t>There's a lot of non-book content, too: for instance commissioned bibliographies,</a:t>
            </a:r>
          </a:p>
          <a:p>
            <a:pPr rtl="0" lvl="0" indent="-317500" marL="457200">
              <a:buClr>
                <a:srgbClr val="000000"/>
              </a:buClr>
              <a:buSzPct val="194444"/>
              <a:buFont typeface="Arial"/>
              <a:buChar char="•"/>
            </a:pPr>
            <a:r>
              <a:rPr sz="1200" lang="en"/>
              <a:t>A to Z references,</a:t>
            </a:r>
          </a:p>
          <a:p>
            <a:pPr rtl="0" lvl="0" indent="-317500" marL="457200">
              <a:buClr>
                <a:srgbClr val="000000"/>
              </a:buClr>
              <a:buSzPct val="194444"/>
              <a:buFont typeface="Arial"/>
              <a:buChar char="•"/>
            </a:pPr>
            <a:r>
              <a:rPr sz="1200" lang="en"/>
              <a:t>Legal content and commentary -  in our upcoming Constitutions products we will have legislation authored by countries from Georgia to Burkina Faso - </a:t>
            </a:r>
          </a:p>
          <a:p>
            <a:pPr rtl="0" lvl="0" indent="-317500" marL="457200">
              <a:buClr>
                <a:srgbClr val="000000"/>
              </a:buClr>
              <a:buSzPct val="194444"/>
              <a:buFont typeface="Arial"/>
              <a:buChar char="•"/>
            </a:pPr>
            <a:r>
              <a:rPr sz="1200" lang="en"/>
              <a:t>and law reports with commentaries from any court, country or institution worldwide.</a:t>
            </a:r>
          </a:p>
          <a:p>
            <a:pPr rtl="0" lvl="0" indent="-317500" marL="457200">
              <a:buClr>
                <a:srgbClr val="000000"/>
              </a:buClr>
              <a:buSzPct val="194444"/>
              <a:buFont typeface="Arial"/>
              <a:buChar char="•"/>
            </a:pPr>
            <a:r>
              <a:rPr sz="1200" lang="en"/>
              <a:t>Some of our products include some examples of all of the above!</a:t>
            </a:r>
          </a:p>
          <a:p>
            <a:r>
              <a:t/>
            </a:r>
          </a:p>
          <a:p>
            <a:pPr rtl="0" lvl="0">
              <a:spcBef>
                <a:spcPts val="600"/>
              </a:spcBef>
              <a:buClr>
                <a:srgbClr val="000000"/>
              </a:buClr>
              <a:buSzPct val="91666"/>
              <a:buFont typeface="Arial"/>
              <a:buNone/>
            </a:pPr>
            <a:r>
              <a:rPr sz="1200" lang="en"/>
              <a:t>So we have a clear requirement to</a:t>
            </a:r>
            <a:r>
              <a:rPr sz="1200" lang="en">
                <a:solidFill>
                  <a:schemeClr val="dk1"/>
                </a:solidFill>
              </a:rPr>
              <a:t> preserve the quality and reflect the authority of our expert academic authors.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9" name="Shape 2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0" name="Shape 24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41" name="Shape 2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600"/>
              </a:spcBef>
              <a:buNone/>
            </a:pPr>
            <a:r>
              <a:rPr sz="1400" lang="en">
                <a:solidFill>
                  <a:schemeClr val="dk1"/>
                </a:solidFill>
              </a:rPr>
              <a:t>Typesetting suppliers capture all of this content to one data-model for single-source publishing</a:t>
            </a:r>
          </a:p>
          <a:p>
            <a:r>
              <a:t/>
            </a:r>
          </a:p>
          <a:p>
            <a:pPr rtl="0" lvl="0">
              <a:spcBef>
                <a:spcPts val="600"/>
              </a:spcBef>
              <a:buNone/>
            </a:pPr>
            <a:r>
              <a:rPr sz="1400" lang="en">
                <a:solidFill>
                  <a:schemeClr val="dk1"/>
                </a:solidFill>
              </a:rPr>
              <a:t>How can we ensure they balance against the need to preserve the richness of our content against the requirements of our data model?</a:t>
            </a:r>
          </a:p>
          <a:p>
            <a:r>
              <a:t/>
            </a:r>
          </a:p>
          <a:p>
            <a:pPr rtl="0" lvl="0">
              <a:spcBef>
                <a:spcPts val="600"/>
              </a:spcBef>
              <a:buNone/>
            </a:pPr>
            <a:r>
              <a:rPr sz="1400" lang="en"/>
              <a:t>Even before validation and QA tools we need to provide good documentation - what we call Text Capture Instructions or TCIs.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TCIs written as 20-30 Word documents - some specific to products or titles, others specific to core DTD structures referenced from the product specific documents.</a:t>
            </a:r>
          </a:p>
          <a:p>
            <a:pPr rtl="0" lvl="0">
              <a:buNone/>
            </a:pPr>
            <a:r>
              <a:rPr lang="en"/>
              <a:t>Data Engineers had to manage versions of the documents across several sharepoint sites. </a:t>
            </a:r>
          </a:p>
          <a:p>
            <a:r>
              <a:t/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Multiple authors updating instructions that were duplicated in several layers of the documents leading to partial updates.</a:t>
            </a:r>
          </a:p>
          <a:p>
            <a:pPr rtl="0" lvl="0">
              <a:buClr>
                <a:srgbClr val="000000"/>
              </a:buClr>
              <a:buSzPct val="100000"/>
              <a:buFont typeface="Arial"/>
              <a:buNone/>
            </a:pPr>
            <a:r>
              <a:rPr lang="en"/>
              <a:t>Typesetters faced with Word TCIs arranged in a confusing hierarchy (separately from the DTD hierarchy) with an unclear precedence of instructions.</a:t>
            </a:r>
          </a:p>
          <a:p>
            <a:pPr rtl="0" lvl="0">
              <a:buNone/>
            </a:pPr>
            <a:r>
              <a:rPr lang="en"/>
              <a:t>Language like "sometimes, normally, generally, should, would, might" were used in virtually every sentence.</a:t>
            </a:r>
          </a:p>
          <a:p>
            <a:pPr rtl="0" lvl="0">
              <a:buClr>
                <a:srgbClr val="000000"/>
              </a:buClr>
              <a:buSzPct val="100000"/>
              <a:buFont typeface="Arial"/>
              <a:buNone/>
            </a:pPr>
            <a:r>
              <a:rPr lang="en"/>
              <a:t>The Audience, typesetters, were confused. Many instructions were for other audiences. For example, DTD maintenance notes for Data Engineers.</a:t>
            </a:r>
          </a:p>
          <a:p>
            <a:pPr rtl="0" lvl="0">
              <a:buNone/>
            </a:pPr>
            <a:r>
              <a:rPr lang="en"/>
              <a:t>Complex, inconsistent, difficult to maintain and navigate</a:t>
            </a:r>
          </a:p>
          <a:p>
            <a:r>
              <a:t/>
            </a:r>
          </a:p>
          <a:p>
            <a:pPr rtl="0" lvl="0">
              <a:buClr>
                <a:srgbClr val="000000"/>
              </a:buClr>
              <a:buSzPct val="100000"/>
              <a:buFont typeface="Arial"/>
              <a:buNone/>
            </a:pPr>
            <a:r>
              <a:rPr lang="en"/>
              <a:t>There was no effective way of automating QA of updates.</a:t>
            </a:r>
          </a:p>
          <a:p>
            <a:pPr rtl="0" lvl="0">
              <a:buNone/>
            </a:pPr>
            <a:r>
              <a:rPr lang="en"/>
              <a:t>Never made sense. XML engineers, people used to precision, writing in a jumble of Word documents? </a:t>
            </a:r>
          </a:p>
          <a:p>
            <a:pPr rtl="0" lvl="0">
              <a:buNone/>
            </a:pPr>
            <a:r>
              <a:rPr lang="en"/>
              <a:t>Hire an XML Technical Author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Tech writing changed over last 30 years. Computers and web mean we're dissatisfied with linear documents, as promoted by MS Word.</a:t>
            </a:r>
          </a:p>
          <a:p>
            <a:pPr rtl="0" lvl="0">
              <a:buNone/>
            </a:pPr>
            <a:r>
              <a:rPr lang="en"/>
              <a:t>We want the freedom to collaborate, chunk information, and recombine it as we see fit.</a:t>
            </a:r>
          </a:p>
          <a:p>
            <a:pPr rtl="0" lvl="0">
              <a:buNone/>
            </a:pPr>
            <a:r>
              <a:rPr lang="en"/>
              <a:t>Sometimes a nice manual is still appropriate but we can build those from chunks - and guess what, they're better for it.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Practically speaking we're talking about a dB of XML, in a vocabulary called DITA, mapped into books web or help, and published with XSL to the final output.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Conveniently for this project, the Publishing industry has been pursuing XML solutions over the same timeframe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In Tech Comms world, one solution came out of IBM 10 to 12 yrs ago as  a set of DTDs called Darwinian Information Typing Architecture</a:t>
            </a:r>
          </a:p>
          <a:p>
            <a:pPr rtl="0" lvl="0">
              <a:buNone/>
            </a:pPr>
            <a:r>
              <a:rPr lang="en"/>
              <a:t>Following great progress in the study of what is, and how to ensure Quality technical information, IBM needed a new semantic scheme to make use of their findings</a:t>
            </a:r>
          </a:p>
          <a:p>
            <a:pPr rtl="0" lvl="0">
              <a:buNone/>
            </a:pPr>
            <a:r>
              <a:rPr lang="en"/>
              <a:t>A scheme for creating modular content, tying it together and publishing from a single-source to multiple channels.</a:t>
            </a:r>
          </a:p>
          <a:p>
            <a:pPr rtl="0" lvl="0">
              <a:buNone/>
            </a:pPr>
            <a:r>
              <a:rPr lang="en"/>
              <a:t>In addition, they needed a mechanism for capturing new semantic types in a lightweight way.</a:t>
            </a:r>
          </a:p>
          <a:p>
            <a:pPr rtl="0" lvl="0">
              <a:buNone/>
            </a:pPr>
            <a:r>
              <a:rPr lang="en"/>
              <a:t>DITA is Darwinian because it allows inheritance and specialization through the DTDs. </a:t>
            </a:r>
          </a:p>
          <a:p>
            <a:pPr rtl="0" lvl="0">
              <a:buNone/>
            </a:pPr>
            <a:r>
              <a:rPr lang="en"/>
              <a:t>Where an editor or publishing chain is not aware of the new semantic element, it uses the processing or presentation of the parent </a:t>
            </a:r>
          </a:p>
          <a:p>
            <a:pPr rtl="0" lvl="0">
              <a:buNone/>
            </a:pPr>
            <a:r>
              <a:rPr lang="en"/>
              <a:t>- which means you can capture the semantic content immediately and work on implementation later.</a:t>
            </a:r>
          </a:p>
          <a:p>
            <a:pPr rtl="0" lvl="0">
              <a:buNone/>
            </a:pPr>
            <a:r>
              <a:rPr lang="en"/>
              <a:t>Capture right content &amp; presentation can follow later - savings...</a:t>
            </a:r>
          </a:p>
          <a:p>
            <a:pPr rtl="0" lvl="0">
              <a:buNone/>
            </a:pPr>
            <a:r>
              <a:rPr lang="en"/>
              <a:t>Tom verify effort of changing a single attribute in a globally dispersed framework ... and that effort adds up to costs - in a Global org like IBM, a great deal of cost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DITA is more than... single-sourcing</a:t>
            </a:r>
          </a:p>
          <a:p>
            <a:pPr rtl="0" lvl="0">
              <a:buNone/>
            </a:pPr>
            <a:r>
              <a:rPr lang="en"/>
              <a:t>	more than just a technical solution</a:t>
            </a:r>
          </a:p>
          <a:p>
            <a:pPr rtl="0" lvl="0">
              <a:buNone/>
            </a:pPr>
            <a:r>
              <a:rPr lang="en"/>
              <a:t>It encompasses a methodology, and an ethos</a:t>
            </a:r>
          </a:p>
          <a:p>
            <a:pPr rtl="0" lvl="0">
              <a:buNone/>
            </a:pPr>
            <a:r>
              <a:rPr lang="en"/>
              <a:t>it borrows from minimalism, a movement in tech comms, to give the minimum effective dose of documentation, which means no superfluous clutter</a:t>
            </a:r>
          </a:p>
          <a:p>
            <a:pPr rtl="0" lvl="0">
              <a:buNone/>
            </a:pPr>
            <a:r>
              <a:rPr lang="en"/>
              <a:t>it requires that you be direct = using commands and the active voice to address the right audience</a:t>
            </a:r>
          </a:p>
          <a:p>
            <a:pPr rtl="0" lvl="0">
              <a:buNone/>
            </a:pPr>
            <a:r>
              <a:rPr lang="en"/>
              <a:t>it is based on user tasks = focuses on audience - tells users WHAT TO DO and doesn't assume they'll work it out if you give them all the details</a:t>
            </a:r>
          </a:p>
          <a:p>
            <a:pPr rtl="0" lvl="0">
              <a:buNone/>
            </a:pPr>
            <a:r>
              <a:rPr lang="en"/>
              <a:t>All this adds up to Quality, happy readers, and a corresponding reduction in instructional errors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So, hopefully, you're sold on the idea? </a:t>
            </a:r>
          </a:p>
          <a:p>
            <a:pPr rtl="0" lvl="0">
              <a:buNone/>
            </a:pPr>
            <a:r>
              <a:rPr lang="en"/>
              <a:t>and fortunately for you, IBM open sourced whole lot in 2001; DTDs + DITA OT processing framework, </a:t>
            </a:r>
          </a:p>
          <a:p>
            <a:pPr rtl="0" lvl="0" indent="457200">
              <a:buNone/>
            </a:pPr>
            <a:r>
              <a:rPr lang="en"/>
              <a:t>and tools vendors such as Oxygen XML Editor now offer excellent support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Back to the TCIs.</a:t>
            </a:r>
          </a:p>
          <a:p>
            <a:pPr rtl="0" lvl="0">
              <a:buNone/>
            </a:pPr>
            <a:r>
              <a:rPr lang="en"/>
              <a:t>The process I followed over Xmas and the early part of this year was in 3 main stages:</a:t>
            </a:r>
          </a:p>
          <a:p>
            <a:pPr rtl="0" lvl="0" indent="457200">
              <a:buNone/>
            </a:pPr>
            <a:r>
              <a:rPr lang="en"/>
              <a:t>In Word, rewriote headings and apply semantic Word styles to the document content</a:t>
            </a:r>
          </a:p>
          <a:p>
            <a:pPr rtl="0" lvl="0" indent="457200">
              <a:buNone/>
            </a:pPr>
            <a:r>
              <a:rPr lang="en"/>
              <a:t>Configured Eliot Kimber's excellent word2dita XSL transforms to map those Word styles onto DITA XML structures.</a:t>
            </a:r>
          </a:p>
          <a:p>
            <a:pPr rtl="0" lvl="0" indent="457200">
              <a:buNone/>
            </a:pPr>
            <a:r>
              <a:rPr lang="en"/>
              <a:t>Rewrote the 2000+ raw XML topics into 1300 focussed, minimalist topics while restructuring the 22 maps into a single knowledge base ditamap.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0" x="0"/>
            <a:ext cy="46913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9" name="Shape 9"/>
          <p:cNvCxnSpPr/>
          <p:nvPr/>
        </p:nvCxnSpPr>
        <p:spPr>
          <a:xfrm>
            <a:off y="4662139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0" name="Shape 10"/>
          <p:cNvSpPr txBox="1"/>
          <p:nvPr>
            <p:ph type="ctrTitle"/>
          </p:nvPr>
        </p:nvSpPr>
        <p:spPr>
          <a:xfrm>
            <a:off y="2490375" x="685800"/>
            <a:ext cy="21984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4572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y="4836035" x="685800"/>
            <a:ext cy="10325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1905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/>
          <p:nvPr/>
        </p:nvSpPr>
        <p:spPr>
          <a:xfrm>
            <a:off y="0" x="0"/>
            <a:ext cy="1532999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14" name="Shape 14"/>
          <p:cNvCxnSpPr/>
          <p:nvPr/>
        </p:nvCxnSpPr>
        <p:spPr>
          <a:xfrm>
            <a:off y="1503833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5" name="Shape 1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 sz="3600"/>
            </a:lvl1pPr>
            <a:lvl2pPr rtl="0">
              <a:defRPr sz="3600"/>
            </a:lvl2pPr>
            <a:lvl3pPr rtl="0">
              <a:defRPr sz="3600"/>
            </a:lvl3pPr>
            <a:lvl4pPr rtl="0">
              <a:defRPr sz="3600"/>
            </a:lvl4pPr>
            <a:lvl5pPr rtl="0">
              <a:defRPr sz="3600"/>
            </a:lvl5pPr>
            <a:lvl6pPr rtl="0">
              <a:defRPr sz="3600"/>
            </a:lvl6pPr>
            <a:lvl7pPr rtl="0">
              <a:defRPr sz="3600"/>
            </a:lvl7pPr>
            <a:lvl8pPr rtl="0">
              <a:defRPr sz="3600"/>
            </a:lvl8pPr>
            <a:lvl9pPr rtl="0">
              <a:defRPr sz="3600"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0" x="0"/>
            <a:ext cy="15329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19" name="Shape 19"/>
          <p:cNvCxnSpPr/>
          <p:nvPr/>
        </p:nvCxnSpPr>
        <p:spPr>
          <a:xfrm>
            <a:off y="1503833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0" name="Shape 2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0" x="0"/>
            <a:ext cy="1532999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25" name="Shape 25"/>
          <p:cNvCxnSpPr/>
          <p:nvPr/>
        </p:nvCxnSpPr>
        <p:spPr>
          <a:xfrm>
            <a:off y="1503833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b="0" sz="1800">
                <a:solidFill>
                  <a:schemeClr val="dk2"/>
                </a:solidFill>
              </a:defRPr>
            </a:lvl1pPr>
            <a:lvl2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b="0" sz="1800">
                <a:solidFill>
                  <a:schemeClr val="dk2"/>
                </a:solidFill>
              </a:defRPr>
            </a:lvl2pPr>
            <a:lvl3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b="0" sz="1800">
                <a:solidFill>
                  <a:schemeClr val="dk2"/>
                </a:solidFill>
              </a:defRPr>
            </a:lvl3pPr>
            <a:lvl4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b="0" sz="1800">
                <a:solidFill>
                  <a:schemeClr val="dk2"/>
                </a:solidFill>
              </a:defRPr>
            </a:lvl4pPr>
            <a:lvl5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b="0" sz="1800">
                <a:solidFill>
                  <a:schemeClr val="dk2"/>
                </a:solidFill>
              </a:defRPr>
            </a:lvl5pPr>
            <a:lvl6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b="0" sz="1800">
                <a:solidFill>
                  <a:schemeClr val="dk2"/>
                </a:solidFill>
              </a:defRPr>
            </a:lvl6pPr>
            <a:lvl7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b="0" sz="1800">
                <a:solidFill>
                  <a:schemeClr val="dk2"/>
                </a:solidFill>
              </a:defRPr>
            </a:lvl7pPr>
            <a:lvl8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b="0" sz="1800">
                <a:solidFill>
                  <a:schemeClr val="dk2"/>
                </a:solidFill>
              </a:defRPr>
            </a:lvl8pPr>
            <a:lvl9pPr algn="l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b="0"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Shape 29"/>
          <p:cNvSpPr/>
          <p:nvPr/>
        </p:nvSpPr>
        <p:spPr>
          <a:xfrm>
            <a:off y="0" x="4274"/>
            <a:ext cy="5875200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cxnSp>
        <p:nvCxnSpPr>
          <p:cNvPr id="30" name="Shape 30"/>
          <p:cNvCxnSpPr/>
          <p:nvPr/>
        </p:nvCxnSpPr>
        <p:spPr>
          <a:xfrm>
            <a:off y="5845828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dk2"/>
        </a:solidFill>
      </p:bgPr>
    </p:bg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8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17.pn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23.png" Type="http://schemas.openxmlformats.org/officeDocument/2006/relationships/image" Id="rId4"/><Relationship Target="../media/image20.pn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21.pn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5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media/image08.jpg" Type="http://schemas.openxmlformats.org/officeDocument/2006/relationships/image" Id="rId19"/><Relationship Target="../media/image15.jpg" Type="http://schemas.openxmlformats.org/officeDocument/2006/relationships/image" Id="rId18"/><Relationship Target="../media/image11.jpg" Type="http://schemas.openxmlformats.org/officeDocument/2006/relationships/image" Id="rId17"/><Relationship Target="../media/image14.jpg" Type="http://schemas.openxmlformats.org/officeDocument/2006/relationships/image" Id="rId16"/><Relationship Target="../media/image13.jpg" Type="http://schemas.openxmlformats.org/officeDocument/2006/relationships/image" Id="rId15"/><Relationship Target="../media/image12.jpg" Type="http://schemas.openxmlformats.org/officeDocument/2006/relationships/image" Id="rId14"/><Relationship Target="../notesSlides/notesSlide2.xml" Type="http://schemas.openxmlformats.org/officeDocument/2006/relationships/notesSlide" Id="rId2"/><Relationship Target="../media/image06.png" Type="http://schemas.openxmlformats.org/officeDocument/2006/relationships/image" Id="rId12"/><Relationship Target="../slideLayouts/slideLayout2.xml" Type="http://schemas.openxmlformats.org/officeDocument/2006/relationships/slideLayout" Id="rId1"/><Relationship Target="../media/image10.jpg" Type="http://schemas.openxmlformats.org/officeDocument/2006/relationships/image" Id="rId13"/><Relationship Target="../media/image00.png" Type="http://schemas.openxmlformats.org/officeDocument/2006/relationships/image" Id="rId4"/><Relationship Target="../media/image04.png" Type="http://schemas.openxmlformats.org/officeDocument/2006/relationships/image" Id="rId10"/><Relationship Target="../media/image22.png" Type="http://schemas.openxmlformats.org/officeDocument/2006/relationships/image" Id="rId3"/><Relationship Target="../media/image02.jpg" Type="http://schemas.openxmlformats.org/officeDocument/2006/relationships/image" Id="rId11"/><Relationship Target="../media/image09.png" Type="http://schemas.openxmlformats.org/officeDocument/2006/relationships/image" Id="rId9"/><Relationship Target="../media/image03.png" Type="http://schemas.openxmlformats.org/officeDocument/2006/relationships/image" Id="rId6"/><Relationship Target="../media/image01.png" Type="http://schemas.openxmlformats.org/officeDocument/2006/relationships/image" Id="rId5"/><Relationship Target="../media/image05.png" Type="http://schemas.openxmlformats.org/officeDocument/2006/relationships/image" Id="rId8"/><Relationship Target="../media/image07.png" Type="http://schemas.openxmlformats.org/officeDocument/2006/relationships/image" Id="rId7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media/image08.jpg" Type="http://schemas.openxmlformats.org/officeDocument/2006/relationships/image" Id="rId19"/><Relationship Target="../media/image15.jpg" Type="http://schemas.openxmlformats.org/officeDocument/2006/relationships/image" Id="rId18"/><Relationship Target="../media/image11.jpg" Type="http://schemas.openxmlformats.org/officeDocument/2006/relationships/image" Id="rId17"/><Relationship Target="../media/image14.jpg" Type="http://schemas.openxmlformats.org/officeDocument/2006/relationships/image" Id="rId16"/><Relationship Target="../media/image13.jpg" Type="http://schemas.openxmlformats.org/officeDocument/2006/relationships/image" Id="rId15"/><Relationship Target="../media/image12.jpg" Type="http://schemas.openxmlformats.org/officeDocument/2006/relationships/image" Id="rId14"/><Relationship Target="../media/image06.png" Type="http://schemas.openxmlformats.org/officeDocument/2006/relationships/image" Id="rId12"/><Relationship Target="../notesSlides/notesSlide3.xml" Type="http://schemas.openxmlformats.org/officeDocument/2006/relationships/notesSlide" Id="rId2"/><Relationship Target="../media/image10.jpg" Type="http://schemas.openxmlformats.org/officeDocument/2006/relationships/image" Id="rId13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10"/><Relationship Target="../media/image00.png" Type="http://schemas.openxmlformats.org/officeDocument/2006/relationships/image" Id="rId4"/><Relationship Target="../media/image02.jpg" Type="http://schemas.openxmlformats.org/officeDocument/2006/relationships/image" Id="rId11"/><Relationship Target="../media/image22.png" Type="http://schemas.openxmlformats.org/officeDocument/2006/relationships/image" Id="rId3"/><Relationship Target="../media/image16.png" Type="http://schemas.openxmlformats.org/officeDocument/2006/relationships/image" Id="rId20"/><Relationship Target="../media/image09.png" Type="http://schemas.openxmlformats.org/officeDocument/2006/relationships/image" Id="rId9"/><Relationship Target="../media/image03.png" Type="http://schemas.openxmlformats.org/officeDocument/2006/relationships/image" Id="rId6"/><Relationship Target="../media/image01.png" Type="http://schemas.openxmlformats.org/officeDocument/2006/relationships/image" Id="rId5"/><Relationship Target="../media/image05.png" Type="http://schemas.openxmlformats.org/officeDocument/2006/relationships/image" Id="rId8"/><Relationship Target="../media/image07.png" Type="http://schemas.openxmlformats.org/officeDocument/2006/relationships/image" Id="rId7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9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ctrTitle"/>
          </p:nvPr>
        </p:nvSpPr>
        <p:spPr>
          <a:xfrm>
            <a:off y="2490375" x="685800"/>
            <a:ext cy="21984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Practice what we Preach</a:t>
            </a:r>
          </a:p>
        </p:txBody>
      </p:sp>
      <p:sp>
        <p:nvSpPr>
          <p:cNvPr id="34" name="Shape 34"/>
          <p:cNvSpPr txBox="1"/>
          <p:nvPr>
            <p:ph idx="1" type="subTitle"/>
          </p:nvPr>
        </p:nvSpPr>
        <p:spPr>
          <a:xfrm>
            <a:off y="4836035" x="685800"/>
            <a:ext cy="10325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Tomos Hillman &amp; Richard Pineger	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DITA XML - files</a:t>
            </a:r>
          </a:p>
        </p:txBody>
      </p:sp>
      <p:sp>
        <p:nvSpPr>
          <p:cNvPr id="159" name="Shape 159"/>
          <p:cNvSpPr/>
          <p:nvPr/>
        </p:nvSpPr>
        <p:spPr>
          <a:xfrm>
            <a:off y="2204350" x="1446250"/>
            <a:ext cy="1854600" cx="1353000"/>
          </a:xfrm>
          <a:prstGeom prst="foldedCorner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60" name="Shape 160"/>
          <p:cNvSpPr txBox="1"/>
          <p:nvPr/>
        </p:nvSpPr>
        <p:spPr>
          <a:xfrm>
            <a:off y="4467050" x="457200"/>
            <a:ext cy="664799" cx="31128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b="1" sz="3000" lang="en">
                <a:latin typeface="Courier New"/>
                <a:ea typeface="Courier New"/>
                <a:cs typeface="Courier New"/>
                <a:sym typeface="Courier New"/>
              </a:rPr>
              <a:t>.dita</a:t>
            </a:r>
          </a:p>
          <a:p>
            <a:pPr rtl="0" lvl="0">
              <a:buNone/>
            </a:pPr>
            <a:r>
              <a:rPr sz="2400" lang="en">
                <a:latin typeface="Courier New"/>
                <a:ea typeface="Courier New"/>
                <a:cs typeface="Courier New"/>
                <a:sym typeface="Courier New"/>
              </a:rPr>
              <a:t>&lt;concept&gt;</a:t>
            </a:r>
            <a:br>
              <a:rPr sz="2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2400" lang="en">
                <a:latin typeface="Courier New"/>
                <a:ea typeface="Courier New"/>
                <a:cs typeface="Courier New"/>
                <a:sym typeface="Courier New"/>
              </a:rPr>
              <a:t>&lt;title/&gt;</a:t>
            </a:r>
            <a:br>
              <a:rPr sz="2400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sz="2400" lang="en">
                <a:latin typeface="Courier New"/>
                <a:ea typeface="Courier New"/>
                <a:cs typeface="Courier New"/>
                <a:sym typeface="Courier New"/>
              </a:rPr>
              <a:t>&lt;shortdesc/&gt;</a:t>
            </a:r>
          </a:p>
          <a:p>
            <a:pPr rtl="0" lvl="0">
              <a:buNone/>
            </a:pPr>
            <a:r>
              <a:rPr sz="2400" lang="en">
                <a:latin typeface="Courier New"/>
                <a:ea typeface="Courier New"/>
                <a:cs typeface="Courier New"/>
                <a:sym typeface="Courier New"/>
              </a:rPr>
              <a:t> &lt;conbody&gt;</a:t>
            </a:r>
          </a:p>
          <a:p>
            <a:pPr>
              <a:buNone/>
            </a:pPr>
            <a:r>
              <a:rPr sz="2400" lang="en">
                <a:latin typeface="Courier New"/>
                <a:ea typeface="Courier New"/>
                <a:cs typeface="Courier New"/>
                <a:sym typeface="Courier New"/>
              </a:rPr>
              <a:t>  &lt;p&gt;</a:t>
            </a:r>
          </a:p>
        </p:txBody>
      </p:sp>
      <p:sp>
        <p:nvSpPr>
          <p:cNvPr id="161" name="Shape 161"/>
          <p:cNvSpPr/>
          <p:nvPr/>
        </p:nvSpPr>
        <p:spPr>
          <a:xfrm>
            <a:off y="2262675" x="5528400"/>
            <a:ext cy="1796400" cx="1842900"/>
          </a:xfrm>
          <a:prstGeom prst="verticalScroll">
            <a:avLst>
              <a:gd fmla="val 12500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62" name="Shape 162"/>
          <p:cNvSpPr txBox="1"/>
          <p:nvPr/>
        </p:nvSpPr>
        <p:spPr>
          <a:xfrm>
            <a:off y="4467050" x="3881650"/>
            <a:ext cy="664799" cx="52106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b="1" sz="3000" lang="en">
                <a:latin typeface="Courier New"/>
                <a:ea typeface="Courier New"/>
                <a:cs typeface="Courier New"/>
                <a:sym typeface="Courier New"/>
              </a:rPr>
              <a:t>.ditamap</a:t>
            </a:r>
          </a:p>
          <a:p>
            <a:pPr rtl="0" lvl="0">
              <a:buNone/>
            </a:pPr>
            <a:r>
              <a:rPr sz="2400" lang="en">
                <a:latin typeface="Courier New"/>
                <a:ea typeface="Courier New"/>
                <a:cs typeface="Courier New"/>
                <a:sym typeface="Courier New"/>
              </a:rPr>
              <a:t>&lt;map&gt;</a:t>
            </a:r>
          </a:p>
          <a:p>
            <a:pPr rtl="0" lvl="0">
              <a:buNone/>
            </a:pPr>
            <a:r>
              <a:rPr sz="2400" lang="en">
                <a:latin typeface="Courier New"/>
                <a:ea typeface="Courier New"/>
                <a:cs typeface="Courier New"/>
                <a:sym typeface="Courier New"/>
              </a:rPr>
              <a:t> &lt;topicref    @href @keys</a:t>
            </a:r>
          </a:p>
          <a:p>
            <a:pPr rtl="0" lvl="0">
              <a:buNone/>
            </a:pPr>
            <a:r>
              <a:rPr sz="2400" lang="en">
                <a:latin typeface="Courier New"/>
                <a:ea typeface="Courier New"/>
                <a:cs typeface="Courier New"/>
                <a:sym typeface="Courier New"/>
              </a:rPr>
              <a:t>   &lt;topicref  @href @keys/&gt;</a:t>
            </a:r>
          </a:p>
          <a:p>
            <a:pPr rtl="0" lvl="0">
              <a:buNone/>
            </a:pPr>
            <a:r>
              <a:rPr sz="2400" lang="en">
                <a:latin typeface="Courier New"/>
                <a:ea typeface="Courier New"/>
                <a:cs typeface="Courier New"/>
                <a:sym typeface="Courier New"/>
              </a:rPr>
              <a:t> &lt;/topicref&gt;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Using our XML expertise</a:t>
            </a:r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y="1600200" x="457200"/>
            <a:ext cy="1386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XML Team, XML skills, XML document format!</a:t>
            </a:r>
          </a:p>
          <a:p>
            <a:pPr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	 </a:t>
            </a:r>
            <a:r>
              <a:rPr lang="en" i="1">
                <a:latin typeface="Comic Sans MS"/>
                <a:ea typeface="Comic Sans MS"/>
                <a:cs typeface="Comic Sans MS"/>
                <a:sym typeface="Comic Sans MS"/>
              </a:rPr>
              <a:t>- Obvious!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y="2986800" x="457200"/>
            <a:ext cy="3447899" cx="82296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50000"/>
              </a:lnSpc>
              <a:buNone/>
            </a:pPr>
            <a:r>
              <a:rPr sz="3000" lang="en"/>
              <a:t>How can we apply our XML Skills?</a:t>
            </a:r>
          </a:p>
          <a:p>
            <a:pPr rtl="0" lvl="0" indent="-381000" marL="457200">
              <a:lnSpc>
                <a:spcPct val="150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Conversion</a:t>
            </a:r>
          </a:p>
          <a:p>
            <a:pPr rtl="0" lvl="0" indent="-381000" marL="457200">
              <a:lnSpc>
                <a:spcPct val="150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Content Reuse &amp; Version control</a:t>
            </a:r>
          </a:p>
          <a:p>
            <a:pPr rtl="0" lvl="0" indent="-381000" marL="457200">
              <a:lnSpc>
                <a:spcPct val="150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Quality Control of the documentation</a:t>
            </a:r>
          </a:p>
          <a:p>
            <a:pPr rtl="0" lvl="0" indent="-381000" marL="457200">
              <a:lnSpc>
                <a:spcPct val="150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Output customization (XSLT)</a:t>
            </a:r>
          </a:p>
          <a:p>
            <a:pPr rtl="0" lvl="0" indent="-381000" marL="457200">
              <a:lnSpc>
                <a:spcPct val="150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Integration into other systems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y="2986800" x="457200"/>
            <a:ext cy="3447899" cx="8229600"/>
          </a:xfrm>
          <a:prstGeom prst="rect">
            <a:avLst/>
          </a:prstGeom>
          <a:noFill/>
          <a:ln w="9525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50000"/>
              </a:lnSpc>
              <a:buNone/>
            </a:pPr>
            <a:r>
              <a:rPr sz="3000" lang="en">
                <a:solidFill>
                  <a:srgbClr val="980000"/>
                </a:solidFill>
              </a:rPr>
              <a:t>
</a:t>
            </a:r>
            <a:r>
              <a:rPr sz="2400" lang="en">
                <a:solidFill>
                  <a:srgbClr val="980000"/>
                </a:solidFill>
              </a:rPr>
              <a:t> </a:t>
            </a:r>
          </a:p>
          <a:p>
            <a:pPr rtl="0" lvl="0" indent="-381000" marL="457200">
              <a:lnSpc>
                <a:spcPct val="150000"/>
              </a:lnSpc>
              <a:buClr>
                <a:srgbClr val="980000"/>
              </a:buClr>
              <a:buSzPct val="166666"/>
              <a:buFont typeface="Arial"/>
              <a:buChar char="•"/>
            </a:pPr>
            <a:r>
              <a:rPr sz="2400" lang="en">
                <a:solidFill>
                  <a:srgbClr val="980000"/>
                </a:solidFill>
              </a:rPr>
              <a:t>Content Reuse</a:t>
            </a:r>
          </a:p>
          <a:p>
            <a:pPr rtl="0" lvl="0" indent="-381000" marL="457200">
              <a:lnSpc>
                <a:spcPct val="150000"/>
              </a:lnSpc>
              <a:buClr>
                <a:srgbClr val="980000"/>
              </a:buClr>
              <a:buSzPct val="166666"/>
              <a:buFont typeface="Arial"/>
              <a:buChar char="•"/>
            </a:pPr>
            <a:r>
              <a:rPr sz="2400" lang="en">
                <a:solidFill>
                  <a:srgbClr val="980000"/>
                </a:solidFill>
              </a:rPr>
              <a:t>Quality Control of the documentation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0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0"/>
                                        <p:tgtEl>
                                          <p:spTgt spid="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0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0"/>
                                        <p:tgtEl>
                                          <p:spTgt spid="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0"/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0"/>
                                        <p:tgtEl>
                                          <p:spTgt spid="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4" name="Shape 1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XML Examples - Problem</a:t>
            </a:r>
          </a:p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y="1600200" x="457200"/>
            <a:ext cy="34185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buNone/>
            </a:pPr>
            <a:r>
              <a:rPr b="1" lang="en"/>
              <a:t>1.	Examples (and data-models) change</a:t>
            </a:r>
          </a:p>
          <a:p>
            <a:pPr rtl="0" lvl="0" indent="-381000" marL="914400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Example is now incorrect</a:t>
            </a:r>
          </a:p>
          <a:p>
            <a:pPr rtl="0" lvl="0" indent="-381000" marL="914400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Cause != Subject</a:t>
            </a:r>
          </a:p>
          <a:p>
            <a:pPr rtl="0" lvl="0">
              <a:lnSpc>
                <a:spcPct val="115000"/>
              </a:lnSpc>
              <a:buNone/>
            </a:pPr>
            <a:r>
              <a:rPr b="1" lang="en"/>
              <a:t>2.	Examples styling is a pain!</a:t>
            </a:r>
          </a:p>
          <a:p>
            <a:pPr rtl="0" lvl="0" indent="-381000" marL="914400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Waste of time</a:t>
            </a:r>
          </a:p>
          <a:p>
            <a:pPr rtl="0" lvl="0" indent="-381000" marL="914400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Inconsistently applied</a:t>
            </a:r>
          </a:p>
          <a:p>
            <a:pPr rtl="0" lvl="0" indent="-381000" marL="914400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Makes it easy to miss the obvious</a:t>
            </a:r>
          </a:p>
        </p:txBody>
      </p:sp>
      <p:sp>
        <p:nvSpPr>
          <p:cNvPr id="177" name="Shape 177"/>
          <p:cNvSpPr/>
          <p:nvPr/>
        </p:nvSpPr>
        <p:spPr>
          <a:xfrm>
            <a:off y="5018725" x="457200"/>
            <a:ext cy="1549174" cx="82296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"/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"/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"/>
                                        <p:tgtEl>
                                          <p:spTgt spid="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"/>
                                        <p:tgtEl>
                                          <p:spTgt spid="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"/>
                                        <p:tgtEl>
                                          <p:spTgt spid="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"/>
                                        <p:tgtEl>
                                          <p:spTgt spid="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XML Examples - Solution</a:t>
            </a:r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y="2176975" x="457200"/>
            <a:ext cy="43908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lnSpc>
                <a:spcPct val="200000"/>
              </a:lnSpc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Write XML examples in native XML</a:t>
            </a:r>
          </a:p>
          <a:p>
            <a:pPr rtl="0" lvl="0" indent="-419100" marL="457200">
              <a:lnSpc>
                <a:spcPct val="200000"/>
              </a:lnSpc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Validate using NVDL</a:t>
            </a:r>
          </a:p>
          <a:p>
            <a:pPr rtl="0" lvl="0" indent="-419100" marL="457200">
              <a:lnSpc>
                <a:spcPct val="200000"/>
              </a:lnSpc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Transform to a DITA topic</a:t>
            </a:r>
          </a:p>
          <a:p>
            <a:pPr lvl="0" indent="-419100" marL="457200">
              <a:lnSpc>
                <a:spcPct val="200000"/>
              </a:lnSpc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Share and reuse in DITA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1. XML Wrapper Format</a:t>
            </a:r>
          </a:p>
        </p:txBody>
      </p:sp>
      <p:sp>
        <p:nvSpPr>
          <p:cNvPr id="189" name="Shape 189"/>
          <p:cNvSpPr/>
          <p:nvPr/>
        </p:nvSpPr>
        <p:spPr>
          <a:xfrm>
            <a:off y="2850550" x="457200"/>
            <a:ext cy="1942850" cx="82296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grpSp>
        <p:nvGrpSpPr>
          <p:cNvPr id="190" name="Shape 190"/>
          <p:cNvGrpSpPr/>
          <p:nvPr/>
        </p:nvGrpSpPr>
        <p:grpSpPr>
          <a:xfrm>
            <a:off y="1764187" x="4271975"/>
            <a:ext cy="1372887" cx="3320999"/>
            <a:chOff y="1371212" x="4271975"/>
            <a:chExt cy="1372887" cx="3320999"/>
          </a:xfrm>
        </p:grpSpPr>
        <p:cxnSp>
          <p:nvCxnSpPr>
            <p:cNvPr id="191" name="Shape 191"/>
            <p:cNvCxnSpPr/>
            <p:nvPr/>
          </p:nvCxnSpPr>
          <p:spPr>
            <a:xfrm rot="10800000" flipH="1">
              <a:off y="2111100" x="4271975"/>
              <a:ext cy="632999" cx="1660499"/>
            </a:xfrm>
            <a:prstGeom prst="straightConnector1">
              <a:avLst/>
            </a:prstGeom>
            <a:noFill/>
            <a:ln w="38100" cap="flat">
              <a:solidFill>
                <a:schemeClr val="dk2"/>
              </a:solidFill>
              <a:prstDash val="solid"/>
              <a:round/>
              <a:headEnd w="lg" len="lg" type="oval"/>
              <a:tailEnd w="lg" len="lg" type="none"/>
            </a:ln>
          </p:spPr>
        </p:cxnSp>
        <p:sp>
          <p:nvSpPr>
            <p:cNvPr id="192" name="Shape 192"/>
            <p:cNvSpPr txBox="1"/>
            <p:nvPr/>
          </p:nvSpPr>
          <p:spPr>
            <a:xfrm>
              <a:off y="1371212" x="5932475"/>
              <a:ext cy="739800" cx="1660499"/>
            </a:xfrm>
            <a:prstGeom prst="rect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>
                <a:buNone/>
              </a:pPr>
              <a:r>
                <a:rPr b="1" lang="en">
                  <a:solidFill>
                    <a:schemeClr val="dk2"/>
                  </a:solidFill>
                </a:rPr>
                <a:t>Oxygen PI to associate NVDL Schema</a:t>
              </a:r>
            </a:p>
          </p:txBody>
        </p:sp>
      </p:grpSp>
      <p:grpSp>
        <p:nvGrpSpPr>
          <p:cNvPr id="193" name="Shape 193"/>
          <p:cNvGrpSpPr/>
          <p:nvPr/>
        </p:nvGrpSpPr>
        <p:grpSpPr>
          <a:xfrm>
            <a:off y="3448025" x="4018450"/>
            <a:ext cy="1931375" cx="3282999"/>
            <a:chOff y="3055050" x="4018450"/>
            <a:chExt cy="1931375" cx="3282999"/>
          </a:xfrm>
        </p:grpSpPr>
        <p:cxnSp>
          <p:nvCxnSpPr>
            <p:cNvPr id="194" name="Shape 194"/>
            <p:cNvCxnSpPr/>
            <p:nvPr/>
          </p:nvCxnSpPr>
          <p:spPr>
            <a:xfrm>
              <a:off y="3055050" x="4018450"/>
              <a:ext cy="1191599" cx="1622399"/>
            </a:xfrm>
            <a:prstGeom prst="straightConnector1">
              <a:avLst/>
            </a:prstGeom>
            <a:noFill/>
            <a:ln w="38100" cap="flat">
              <a:solidFill>
                <a:schemeClr val="dk2"/>
              </a:solidFill>
              <a:prstDash val="solid"/>
              <a:round/>
              <a:headEnd w="lg" len="lg" type="oval"/>
              <a:tailEnd w="lg" len="lg" type="none"/>
            </a:ln>
          </p:spPr>
        </p:cxnSp>
        <p:sp>
          <p:nvSpPr>
            <p:cNvPr id="195" name="Shape 195"/>
            <p:cNvSpPr txBox="1"/>
            <p:nvPr/>
          </p:nvSpPr>
          <p:spPr>
            <a:xfrm>
              <a:off y="4246625" x="5640950"/>
              <a:ext cy="739800" cx="1660499"/>
            </a:xfrm>
            <a:prstGeom prst="rect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>
                <a:buNone/>
              </a:pPr>
              <a:r>
                <a:rPr b="1" lang="en">
                  <a:solidFill>
                    <a:schemeClr val="dk2"/>
                  </a:solidFill>
                </a:rPr>
                <a:t>Unique ID used as key in DITA</a:t>
              </a:r>
            </a:p>
          </p:txBody>
        </p:sp>
      </p:grpSp>
      <p:grpSp>
        <p:nvGrpSpPr>
          <p:cNvPr id="196" name="Shape 196"/>
          <p:cNvGrpSpPr/>
          <p:nvPr/>
        </p:nvGrpSpPr>
        <p:grpSpPr>
          <a:xfrm>
            <a:off y="3587450" x="1698650"/>
            <a:ext cy="2742600" cx="2902799"/>
            <a:chOff y="3194475" x="1698650"/>
            <a:chExt cy="2742600" cx="2902799"/>
          </a:xfrm>
        </p:grpSpPr>
        <p:cxnSp>
          <p:nvCxnSpPr>
            <p:cNvPr id="197" name="Shape 197"/>
            <p:cNvCxnSpPr/>
            <p:nvPr/>
          </p:nvCxnSpPr>
          <p:spPr>
            <a:xfrm>
              <a:off y="3194475" x="1698650"/>
              <a:ext cy="2002799" cx="1242299"/>
            </a:xfrm>
            <a:prstGeom prst="straightConnector1">
              <a:avLst/>
            </a:prstGeom>
            <a:noFill/>
            <a:ln w="38100" cap="flat">
              <a:solidFill>
                <a:schemeClr val="dk2"/>
              </a:solidFill>
              <a:prstDash val="solid"/>
              <a:round/>
              <a:headEnd w="lg" len="lg" type="oval"/>
              <a:tailEnd w="lg" len="lg" type="none"/>
            </a:ln>
          </p:spPr>
        </p:cxnSp>
        <p:sp>
          <p:nvSpPr>
            <p:cNvPr id="198" name="Shape 198"/>
            <p:cNvSpPr txBox="1"/>
            <p:nvPr/>
          </p:nvSpPr>
          <p:spPr>
            <a:xfrm>
              <a:off y="5197275" x="2940950"/>
              <a:ext cy="739800" cx="1660499"/>
            </a:xfrm>
            <a:prstGeom prst="rect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>
                <a:buNone/>
              </a:pPr>
              <a:r>
                <a:rPr b="1" lang="en">
                  <a:solidFill>
                    <a:schemeClr val="dk2"/>
                  </a:solidFill>
                </a:rPr>
                <a:t>Chooses example data-model</a:t>
              </a:r>
            </a:p>
          </p:txBody>
        </p:sp>
      </p:grpSp>
      <p:sp>
        <p:nvSpPr>
          <p:cNvPr id="199" name="Shape 199"/>
          <p:cNvSpPr txBox="1"/>
          <p:nvPr/>
        </p:nvSpPr>
        <p:spPr>
          <a:xfrm>
            <a:off y="1888800" x="139450"/>
            <a:ext cy="621300" cx="2681100"/>
          </a:xfrm>
          <a:prstGeom prst="rect">
            <a:avLst/>
          </a:prstGeom>
          <a:noFill/>
          <a:ln w="28575" cap="flat">
            <a:solidFill>
              <a:srgbClr val="CCCCCC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algn="ctr">
              <a:buNone/>
            </a:pPr>
            <a:r>
              <a:rPr b="1" sz="3000" lang="en"/>
              <a:t>examples.xml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3" name="Shape 2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4" name="Shape 20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2. Validate using NVDL</a:t>
            </a:r>
          </a:p>
        </p:txBody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buNone/>
            </a:pPr>
            <a:r>
              <a:rPr lang="en"/>
              <a:t>"Namespace Validation Dispatching Language"</a:t>
            </a:r>
          </a:p>
          <a:p>
            <a:pPr rtl="0" lvl="0">
              <a:lnSpc>
                <a:spcPct val="115000"/>
              </a:lnSpc>
              <a:buNone/>
            </a:pPr>
            <a:r>
              <a:rPr lang="en"/>
              <a:t>Sample in full paper.</a:t>
            </a:r>
          </a:p>
          <a:p>
            <a:pPr rtl="0" lvl="0">
              <a:lnSpc>
                <a:spcPct val="115000"/>
              </a:lnSpc>
              <a:buNone/>
            </a:pPr>
            <a:r>
              <a:rPr lang="en"/>
              <a:t>Data models updated by SVN externals</a:t>
            </a:r>
          </a:p>
          <a:p>
            <a:pPr rtl="0" lvl="0">
              <a:lnSpc>
                <a:spcPct val="115000"/>
              </a:lnSpc>
              <a:buNone/>
            </a:pPr>
            <a:r>
              <a:rPr lang="en"/>
              <a:t>Grammatical validation</a:t>
            </a:r>
          </a:p>
          <a:p>
            <a:pPr rtl="0" lvl="0" indent="-381000" marL="914400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Wrapper XML format</a:t>
            </a:r>
          </a:p>
          <a:p>
            <a:pPr rtl="0" lvl="0" indent="-381000" marL="914400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Example XML format(s)</a:t>
            </a:r>
          </a:p>
          <a:p>
            <a:pPr rtl="0" lvl="0">
              <a:lnSpc>
                <a:spcPct val="115000"/>
              </a:lnSpc>
              <a:buNone/>
            </a:pPr>
            <a:r>
              <a:rPr lang="en"/>
              <a:t>Schematron Validation</a:t>
            </a:r>
          </a:p>
          <a:p>
            <a:pPr rtl="0" lvl="0" indent="-381000" marL="914400">
              <a:lnSpc>
                <a:spcPct val="115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E.g. ID uniqueness</a:t>
            </a:r>
          </a:p>
          <a:p>
            <a:pPr lvl="0">
              <a:lnSpc>
                <a:spcPct val="115000"/>
              </a:lnSpc>
              <a:buNone/>
            </a:pPr>
            <a:r>
              <a:rPr lang="en"/>
              <a:t>Validation in the editor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600"/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600"/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600"/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600"/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600"/>
                                        <p:tgtEl>
                                          <p:spTgt spid="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600"/>
                                        <p:tgtEl>
                                          <p:spTgt spid="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600"/>
                                        <p:tgtEl>
                                          <p:spTgt spid="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600"/>
                                        <p:tgtEl>
                                          <p:spTgt spid="2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600"/>
                                        <p:tgtEl>
                                          <p:spTgt spid="2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9" name="Shape 2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0" name="Shape 21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3. Transform to DITA topic</a:t>
            </a:r>
          </a:p>
        </p:txBody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y="1771350" x="457200"/>
            <a:ext cy="2574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50000"/>
              </a:lnSpc>
              <a:buNone/>
            </a:pPr>
            <a:r>
              <a:rPr lang="en"/>
              <a:t>Consistent styling in one click!</a:t>
            </a:r>
          </a:p>
          <a:p>
            <a:pPr rtl="0" lvl="0">
              <a:lnSpc>
                <a:spcPct val="150000"/>
              </a:lnSpc>
              <a:buNone/>
            </a:pPr>
            <a:r>
              <a:rPr lang="en"/>
              <a:t>output CSS reused in editor</a:t>
            </a:r>
          </a:p>
          <a:p>
            <a:pPr rtl="0" lvl="0" indent="-381000" marL="914400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Structure obvious at a glance</a:t>
            </a:r>
          </a:p>
          <a:p>
            <a:r>
              <a:t/>
            </a:r>
          </a:p>
        </p:txBody>
      </p:sp>
      <p:sp>
        <p:nvSpPr>
          <p:cNvPr id="212" name="Shape 212"/>
          <p:cNvSpPr/>
          <p:nvPr/>
        </p:nvSpPr>
        <p:spPr>
          <a:xfrm>
            <a:off y="4345775" x="457200"/>
            <a:ext cy="1428750" cx="7620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13" name="Shape 213"/>
          <p:cNvSpPr/>
          <p:nvPr/>
        </p:nvSpPr>
        <p:spPr>
          <a:xfrm>
            <a:off y="5120100" x="1066800"/>
            <a:ext cy="1447800" cx="7620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7" name="Shape 2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8" name="Shape 218"/>
          <p:cNvSpPr/>
          <p:nvPr/>
        </p:nvSpPr>
        <p:spPr>
          <a:xfrm>
            <a:off y="3948575" x="5838825"/>
            <a:ext cy="2619375" cx="28479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19" name="Shape 21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4. Share and reuse in DITA</a:t>
            </a:r>
          </a:p>
        </p:txBody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y="2303750" x="457200"/>
            <a:ext cy="18608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200000"/>
              </a:lnSpc>
              <a:buNone/>
            </a:pPr>
            <a:r>
              <a:rPr lang="en"/>
              <a:t>Call in content using key/ID (examples.xml)</a:t>
            </a:r>
          </a:p>
          <a:p>
            <a:pPr rtl="0" lvl="0">
              <a:lnSpc>
                <a:spcPct val="200000"/>
              </a:lnSpc>
              <a:buNone/>
            </a:pPr>
            <a:r>
              <a:rPr lang="en"/>
              <a:t>Can be reused - single source XML!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4" name="Shape 2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5" name="Shape 22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Conclusion - </a:t>
            </a:r>
            <a:r>
              <a:rPr sz="3000" lang="en"/>
              <a:t>practice what we preach</a:t>
            </a:r>
          </a:p>
        </p:txBody>
      </p:sp>
      <p:sp>
        <p:nvSpPr>
          <p:cNvPr id="226" name="Shape 22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"/>
              <a:t>Any technology that's available for the wider use of XML may introduce opportunities for your own processes.</a:t>
            </a:r>
          </a:p>
          <a:p>
            <a:r>
              <a:t/>
            </a:r>
          </a:p>
          <a:p>
            <a:pPr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"/>
              <a:t>Those principles of reuse are mirrored in DITA's conceptual guidelines.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0" name="Shape 2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1" name="Shape 231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b="1" sz="2400" lang="en"/>
              <a:t>Questions?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y="2009250" x="457200"/>
            <a:ext cy="2839500" cx="60339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7200" lang="en">
                <a:solidFill>
                  <a:schemeClr val="lt2"/>
                </a:solidFill>
              </a:rPr>
              <a:t>Thank you</a:t>
            </a:r>
          </a:p>
          <a:p>
            <a:pPr>
              <a:buNone/>
            </a:pPr>
            <a:r>
              <a:rPr b="1" sz="7200" lang="en">
                <a:solidFill>
                  <a:schemeClr val="lt2"/>
                </a:solidFill>
              </a:rPr>
              <a:t>for listening.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Capturing variety in XML</a:t>
            </a:r>
          </a:p>
        </p:txBody>
      </p:sp>
      <p:sp>
        <p:nvSpPr>
          <p:cNvPr id="40" name="Shape 40"/>
          <p:cNvSpPr/>
          <p:nvPr/>
        </p:nvSpPr>
        <p:spPr>
          <a:xfrm>
            <a:off y="1827300" x="5379646"/>
            <a:ext cy="1600149" cx="16155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41" name="Shape 41"/>
          <p:cNvSpPr/>
          <p:nvPr/>
        </p:nvSpPr>
        <p:spPr>
          <a:xfrm>
            <a:off y="5027650" x="533100"/>
            <a:ext cy="1601199" cx="161557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42" name="Shape 42"/>
          <p:cNvSpPr/>
          <p:nvPr/>
        </p:nvSpPr>
        <p:spPr>
          <a:xfrm>
            <a:off y="5027650" x="2148675"/>
            <a:ext cy="1601200" cx="1615575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43" name="Shape 43"/>
          <p:cNvSpPr/>
          <p:nvPr/>
        </p:nvSpPr>
        <p:spPr>
          <a:xfrm>
            <a:off y="5027650" x="5379750"/>
            <a:ext cy="1600150" cx="1615575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44" name="Shape 44"/>
          <p:cNvSpPr/>
          <p:nvPr/>
        </p:nvSpPr>
        <p:spPr>
          <a:xfrm>
            <a:off y="5027650" x="6995252"/>
            <a:ext cy="1601194" cx="1153092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  <p:sp>
        <p:nvSpPr>
          <p:cNvPr id="45" name="Shape 45"/>
          <p:cNvSpPr/>
          <p:nvPr/>
        </p:nvSpPr>
        <p:spPr>
          <a:xfrm>
            <a:off y="5027650" x="7116128"/>
            <a:ext cy="1601194" cx="1281153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</p:sp>
      <p:sp>
        <p:nvSpPr>
          <p:cNvPr id="46" name="Shape 46"/>
          <p:cNvSpPr/>
          <p:nvPr/>
        </p:nvSpPr>
        <p:spPr>
          <a:xfrm>
            <a:off y="5027650" x="7275107"/>
            <a:ext cy="1601194" cx="1281153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</p:sp>
      <p:sp>
        <p:nvSpPr>
          <p:cNvPr id="47" name="Shape 47"/>
          <p:cNvSpPr/>
          <p:nvPr/>
        </p:nvSpPr>
        <p:spPr>
          <a:xfrm>
            <a:off y="5027650" x="7457771"/>
            <a:ext cy="1601194" cx="1153092"/>
          </a:xfrm>
          <a:prstGeom prst="rect">
            <a:avLst/>
          </a:prstGeom>
          <a:blipFill>
            <a:blip r:embed="rId10"/>
            <a:stretch>
              <a:fillRect/>
            </a:stretch>
          </a:blipFill>
        </p:spPr>
      </p:sp>
      <p:sp>
        <p:nvSpPr>
          <p:cNvPr id="48" name="Shape 48"/>
          <p:cNvSpPr/>
          <p:nvPr/>
        </p:nvSpPr>
        <p:spPr>
          <a:xfrm>
            <a:off y="3427450" x="533025"/>
            <a:ext cy="1600149" cx="1615575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</p:sp>
      <p:sp>
        <p:nvSpPr>
          <p:cNvPr id="49" name="Shape 49"/>
          <p:cNvSpPr/>
          <p:nvPr/>
        </p:nvSpPr>
        <p:spPr>
          <a:xfrm>
            <a:off y="3427450" x="2148600"/>
            <a:ext cy="1600150" cx="1615575"/>
          </a:xfrm>
          <a:prstGeom prst="rect">
            <a:avLst/>
          </a:prstGeom>
          <a:blipFill>
            <a:blip r:embed="rId12"/>
            <a:stretch>
              <a:fillRect/>
            </a:stretch>
          </a:blipFill>
        </p:spPr>
      </p:sp>
      <p:sp>
        <p:nvSpPr>
          <p:cNvPr id="50" name="Shape 50"/>
          <p:cNvSpPr/>
          <p:nvPr/>
        </p:nvSpPr>
        <p:spPr>
          <a:xfrm>
            <a:off y="1827300" x="533025"/>
            <a:ext cy="1601199" cx="1615575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</p:sp>
      <p:sp>
        <p:nvSpPr>
          <p:cNvPr id="51" name="Shape 51"/>
          <p:cNvSpPr/>
          <p:nvPr/>
        </p:nvSpPr>
        <p:spPr>
          <a:xfrm>
            <a:off y="1826250" x="2148487"/>
            <a:ext cy="1601200" cx="1615575"/>
          </a:xfrm>
          <a:prstGeom prst="rect">
            <a:avLst/>
          </a:prstGeom>
          <a:blipFill>
            <a:blip r:embed="rId14"/>
            <a:stretch>
              <a:fillRect/>
            </a:stretch>
          </a:blipFill>
        </p:spPr>
      </p:sp>
      <p:sp>
        <p:nvSpPr>
          <p:cNvPr id="52" name="Shape 52"/>
          <p:cNvSpPr/>
          <p:nvPr/>
        </p:nvSpPr>
        <p:spPr>
          <a:xfrm>
            <a:off y="1827299" x="3764175"/>
            <a:ext cy="1600150" cx="1615575"/>
          </a:xfrm>
          <a:prstGeom prst="rect">
            <a:avLst/>
          </a:prstGeom>
          <a:blipFill>
            <a:blip r:embed="rId15"/>
            <a:stretch>
              <a:fillRect/>
            </a:stretch>
          </a:blipFill>
        </p:spPr>
      </p:sp>
      <p:sp>
        <p:nvSpPr>
          <p:cNvPr id="53" name="Shape 53"/>
          <p:cNvSpPr/>
          <p:nvPr/>
        </p:nvSpPr>
        <p:spPr>
          <a:xfrm>
            <a:off y="3427425" x="3764174"/>
            <a:ext cy="1600200" cx="3231174"/>
          </a:xfrm>
          <a:prstGeom prst="rect">
            <a:avLst/>
          </a:prstGeom>
          <a:blipFill>
            <a:blip r:embed="rId16"/>
            <a:stretch>
              <a:fillRect/>
            </a:stretch>
          </a:blipFill>
        </p:spPr>
      </p:sp>
      <p:sp>
        <p:nvSpPr>
          <p:cNvPr id="54" name="Shape 54"/>
          <p:cNvSpPr/>
          <p:nvPr/>
        </p:nvSpPr>
        <p:spPr>
          <a:xfrm>
            <a:off y="3427450" x="6995425"/>
            <a:ext cy="1600150" cx="1615575"/>
          </a:xfrm>
          <a:prstGeom prst="rect">
            <a:avLst/>
          </a:prstGeom>
          <a:blipFill>
            <a:blip r:embed="rId17"/>
            <a:stretch>
              <a:fillRect/>
            </a:stretch>
          </a:blipFill>
        </p:spPr>
      </p:sp>
      <p:sp>
        <p:nvSpPr>
          <p:cNvPr id="55" name="Shape 55"/>
          <p:cNvSpPr/>
          <p:nvPr/>
        </p:nvSpPr>
        <p:spPr>
          <a:xfrm>
            <a:off y="5027650" x="3764187"/>
            <a:ext cy="1600150" cx="1615575"/>
          </a:xfrm>
          <a:prstGeom prst="rect">
            <a:avLst/>
          </a:prstGeom>
          <a:blipFill>
            <a:blip r:embed="rId18"/>
            <a:stretch>
              <a:fillRect/>
            </a:stretch>
          </a:blipFill>
        </p:spPr>
      </p:sp>
      <p:sp>
        <p:nvSpPr>
          <p:cNvPr id="56" name="Shape 56"/>
          <p:cNvSpPr/>
          <p:nvPr/>
        </p:nvSpPr>
        <p:spPr>
          <a:xfrm>
            <a:off y="1827300" x="6995324"/>
            <a:ext cy="1600149" cx="1615575"/>
          </a:xfrm>
          <a:prstGeom prst="rect">
            <a:avLst/>
          </a:prstGeom>
          <a:blipFill>
            <a:blip r:embed="rId19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3" fill="hold" presetSubtype="16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3" fill="hold" presetSubtype="16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3" fill="hold" presetSubtype="16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3" fill="hold" presetSubtype="16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3" fill="hold" presetSubtype="16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3" fill="hold" presetSubtype="16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3" fill="hold" presetSubtype="16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3" fill="hold" presetSubtype="16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3" fill="hold" presetSubtype="16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presetID="23" fill="hold" presetSubtype="16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3" fill="hold" presetSubtype="16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3" fill="hold" presetSubtype="16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3" fill="hold" presetSubtype="16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presetID="23" fill="hold" presetSubtype="16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6" name="Shape 2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7" name="Shape 237"/>
          <p:cNvSpPr txBox="1"/>
          <p:nvPr>
            <p:ph type="ctrTitle"/>
          </p:nvPr>
        </p:nvSpPr>
        <p:spPr>
          <a:xfrm>
            <a:off y="2490375" x="685800"/>
            <a:ext cy="21984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Practice what we Preach</a:t>
            </a:r>
          </a:p>
        </p:txBody>
      </p:sp>
      <p:sp>
        <p:nvSpPr>
          <p:cNvPr id="238" name="Shape 238"/>
          <p:cNvSpPr txBox="1"/>
          <p:nvPr>
            <p:ph idx="1" type="subTitle"/>
          </p:nvPr>
        </p:nvSpPr>
        <p:spPr>
          <a:xfrm>
            <a:off y="4836035" x="685800"/>
            <a:ext cy="10325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Tomos Hillman &amp; Richard Pineger	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Capturing variety in XML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1638225" x="203675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
</a:t>
            </a:r>
          </a:p>
          <a:p>
            <a:r>
              <a:t/>
            </a:r>
          </a:p>
        </p:txBody>
      </p:sp>
      <p:sp>
        <p:nvSpPr>
          <p:cNvPr id="63" name="Shape 63"/>
          <p:cNvSpPr/>
          <p:nvPr/>
        </p:nvSpPr>
        <p:spPr>
          <a:xfrm>
            <a:off y="1827300" x="5379646"/>
            <a:ext cy="1600149" cx="16155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4" name="Shape 64"/>
          <p:cNvSpPr/>
          <p:nvPr/>
        </p:nvSpPr>
        <p:spPr>
          <a:xfrm>
            <a:off y="5027650" x="533100"/>
            <a:ext cy="1601199" cx="161557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5" name="Shape 65"/>
          <p:cNvSpPr/>
          <p:nvPr/>
        </p:nvSpPr>
        <p:spPr>
          <a:xfrm>
            <a:off y="5027650" x="2148675"/>
            <a:ext cy="1601200" cx="1615575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66" name="Shape 66"/>
          <p:cNvSpPr/>
          <p:nvPr/>
        </p:nvSpPr>
        <p:spPr>
          <a:xfrm>
            <a:off y="5027650" x="5379750"/>
            <a:ext cy="1600150" cx="1615575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67" name="Shape 67"/>
          <p:cNvSpPr/>
          <p:nvPr/>
        </p:nvSpPr>
        <p:spPr>
          <a:xfrm>
            <a:off y="5027650" x="6995252"/>
            <a:ext cy="1601194" cx="1153092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  <p:sp>
        <p:nvSpPr>
          <p:cNvPr id="68" name="Shape 68"/>
          <p:cNvSpPr/>
          <p:nvPr/>
        </p:nvSpPr>
        <p:spPr>
          <a:xfrm>
            <a:off y="5027650" x="7116128"/>
            <a:ext cy="1601194" cx="1281153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</p:sp>
      <p:sp>
        <p:nvSpPr>
          <p:cNvPr id="69" name="Shape 69"/>
          <p:cNvSpPr/>
          <p:nvPr/>
        </p:nvSpPr>
        <p:spPr>
          <a:xfrm>
            <a:off y="5027650" x="7275107"/>
            <a:ext cy="1601193" cx="1281153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</p:sp>
      <p:sp>
        <p:nvSpPr>
          <p:cNvPr id="70" name="Shape 70"/>
          <p:cNvSpPr/>
          <p:nvPr/>
        </p:nvSpPr>
        <p:spPr>
          <a:xfrm>
            <a:off y="5027650" x="7457771"/>
            <a:ext cy="1601194" cx="1153092"/>
          </a:xfrm>
          <a:prstGeom prst="rect">
            <a:avLst/>
          </a:prstGeom>
          <a:blipFill>
            <a:blip r:embed="rId10"/>
            <a:stretch>
              <a:fillRect/>
            </a:stretch>
          </a:blipFill>
        </p:spPr>
      </p:sp>
      <p:sp>
        <p:nvSpPr>
          <p:cNvPr id="71" name="Shape 71"/>
          <p:cNvSpPr/>
          <p:nvPr/>
        </p:nvSpPr>
        <p:spPr>
          <a:xfrm>
            <a:off y="3427450" x="533025"/>
            <a:ext cy="1600149" cx="1615575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</p:sp>
      <p:sp>
        <p:nvSpPr>
          <p:cNvPr id="72" name="Shape 72"/>
          <p:cNvSpPr/>
          <p:nvPr/>
        </p:nvSpPr>
        <p:spPr>
          <a:xfrm>
            <a:off y="3427450" x="2148600"/>
            <a:ext cy="1600150" cx="1615575"/>
          </a:xfrm>
          <a:prstGeom prst="rect">
            <a:avLst/>
          </a:prstGeom>
          <a:blipFill>
            <a:blip r:embed="rId12"/>
            <a:stretch>
              <a:fillRect/>
            </a:stretch>
          </a:blipFill>
        </p:spPr>
      </p:sp>
      <p:sp>
        <p:nvSpPr>
          <p:cNvPr id="73" name="Shape 73"/>
          <p:cNvSpPr/>
          <p:nvPr/>
        </p:nvSpPr>
        <p:spPr>
          <a:xfrm>
            <a:off y="1827300" x="533025"/>
            <a:ext cy="1601199" cx="1615575"/>
          </a:xfrm>
          <a:prstGeom prst="rect">
            <a:avLst/>
          </a:prstGeom>
          <a:blipFill>
            <a:blip r:embed="rId13"/>
            <a:stretch>
              <a:fillRect/>
            </a:stretch>
          </a:blipFill>
        </p:spPr>
      </p:sp>
      <p:sp>
        <p:nvSpPr>
          <p:cNvPr id="74" name="Shape 74"/>
          <p:cNvSpPr/>
          <p:nvPr/>
        </p:nvSpPr>
        <p:spPr>
          <a:xfrm>
            <a:off y="1826250" x="2148487"/>
            <a:ext cy="1601200" cx="1615575"/>
          </a:xfrm>
          <a:prstGeom prst="rect">
            <a:avLst/>
          </a:prstGeom>
          <a:blipFill>
            <a:blip r:embed="rId14"/>
            <a:stretch>
              <a:fillRect/>
            </a:stretch>
          </a:blipFill>
        </p:spPr>
      </p:sp>
      <p:sp>
        <p:nvSpPr>
          <p:cNvPr id="75" name="Shape 75"/>
          <p:cNvSpPr/>
          <p:nvPr/>
        </p:nvSpPr>
        <p:spPr>
          <a:xfrm>
            <a:off y="1827299" x="3764175"/>
            <a:ext cy="1600150" cx="1615575"/>
          </a:xfrm>
          <a:prstGeom prst="rect">
            <a:avLst/>
          </a:prstGeom>
          <a:blipFill>
            <a:blip r:embed="rId15"/>
            <a:stretch>
              <a:fillRect/>
            </a:stretch>
          </a:blipFill>
        </p:spPr>
      </p:sp>
      <p:sp>
        <p:nvSpPr>
          <p:cNvPr id="76" name="Shape 76"/>
          <p:cNvSpPr/>
          <p:nvPr/>
        </p:nvSpPr>
        <p:spPr>
          <a:xfrm>
            <a:off y="3427425" x="3764174"/>
            <a:ext cy="1600200" cx="3231174"/>
          </a:xfrm>
          <a:prstGeom prst="rect">
            <a:avLst/>
          </a:prstGeom>
          <a:blipFill>
            <a:blip r:embed="rId16"/>
            <a:stretch>
              <a:fillRect/>
            </a:stretch>
          </a:blipFill>
        </p:spPr>
      </p:sp>
      <p:sp>
        <p:nvSpPr>
          <p:cNvPr id="77" name="Shape 77"/>
          <p:cNvSpPr/>
          <p:nvPr/>
        </p:nvSpPr>
        <p:spPr>
          <a:xfrm>
            <a:off y="3427450" x="6995425"/>
            <a:ext cy="1600150" cx="1615575"/>
          </a:xfrm>
          <a:prstGeom prst="rect">
            <a:avLst/>
          </a:prstGeom>
          <a:blipFill>
            <a:blip r:embed="rId17"/>
            <a:stretch>
              <a:fillRect/>
            </a:stretch>
          </a:blipFill>
        </p:spPr>
      </p:sp>
      <p:sp>
        <p:nvSpPr>
          <p:cNvPr id="78" name="Shape 78"/>
          <p:cNvSpPr/>
          <p:nvPr/>
        </p:nvSpPr>
        <p:spPr>
          <a:xfrm>
            <a:off y="5027650" x="3764187"/>
            <a:ext cy="1600150" cx="1615575"/>
          </a:xfrm>
          <a:prstGeom prst="rect">
            <a:avLst/>
          </a:prstGeom>
          <a:blipFill>
            <a:blip r:embed="rId18"/>
            <a:stretch>
              <a:fillRect/>
            </a:stretch>
          </a:blipFill>
        </p:spPr>
      </p:sp>
      <p:sp>
        <p:nvSpPr>
          <p:cNvPr id="79" name="Shape 79"/>
          <p:cNvSpPr/>
          <p:nvPr/>
        </p:nvSpPr>
        <p:spPr>
          <a:xfrm>
            <a:off y="1827300" x="6995324"/>
            <a:ext cy="1600149" cx="1615575"/>
          </a:xfrm>
          <a:prstGeom prst="rect">
            <a:avLst/>
          </a:prstGeom>
          <a:blipFill>
            <a:blip r:embed="rId19"/>
            <a:stretch>
              <a:fillRect/>
            </a:stretch>
          </a:blipFill>
        </p:spPr>
      </p:sp>
      <p:sp>
        <p:nvSpPr>
          <p:cNvPr id="80" name="Shape 80"/>
          <p:cNvSpPr/>
          <p:nvPr/>
        </p:nvSpPr>
        <p:spPr>
          <a:xfrm rot="-238963">
            <a:off y="2855924" x="2946875"/>
            <a:ext cy="2743200" cx="2743200"/>
          </a:xfrm>
          <a:prstGeom prst="rect">
            <a:avLst/>
          </a:prstGeom>
          <a:blipFill>
            <a:blip r:embed="rId20"/>
            <a:stretch>
              <a:fillRect/>
            </a:stretch>
          </a:blipFill>
        </p:spPr>
      </p:sp>
      <p:sp>
        <p:nvSpPr>
          <p:cNvPr id="81" name="Shape 81"/>
          <p:cNvSpPr/>
          <p:nvPr/>
        </p:nvSpPr>
        <p:spPr>
          <a:xfrm rot="189791">
            <a:off y="3218149" x="3677900"/>
            <a:ext cy="2018758" cx="1281150"/>
          </a:xfrm>
          <a:custGeom>
            <a:pathLst>
              <a:path w="462" extrusionOk="0" h="728">
                <a:moveTo>
                  <a:pt y="551" x="186"/>
                </a:moveTo>
                <a:quadBezTo>
                  <a:pt y="534" x="186"/>
                  <a:pt y="525" x="186"/>
                </a:quadBezTo>
                <a:quadBezTo>
                  <a:pt y="473" x="186"/>
                  <a:pt y="436" x="200"/>
                </a:quadBezTo>
                <a:quadBezTo>
                  <a:pt y="407" x="211"/>
                  <a:pt y="378" x="235"/>
                </a:quadBezTo>
                <a:quadBezTo>
                  <a:pt y="357" x="252"/>
                  <a:pt y="317" x="298"/>
                </a:quadBezTo>
                <a:quadBezTo>
                  <a:pt y="277" x="344"/>
                  <a:pt y="253" x="357"/>
                </a:quadBezTo>
                <a:quadBezTo>
                  <a:pt y="229" x="371"/>
                  <a:pt y="201" x="371"/>
                </a:quadBezTo>
                <a:quadBezTo>
                  <a:pt y="149" x="371"/>
                  <a:pt y="111" x="331"/>
                </a:quadBezTo>
                <a:quadBezTo>
                  <a:pt y="72" x="291"/>
                  <a:pt y="72" x="233"/>
                </a:quadBezTo>
                <a:quadBezTo>
                  <a:pt y="72" x="177"/>
                  <a:pt y="107" x="139"/>
                </a:quadBezTo>
                <a:quadBezTo>
                  <a:pt y="142" x="102"/>
                  <a:pt y="217" x="90"/>
                </a:quadBezTo>
                <a:lnTo>
                  <a:pt y="206" x="0"/>
                </a:lnTo>
                <a:quadBezTo>
                  <a:pt y="106" x="12"/>
                  <a:pt y="53" x="72"/>
                </a:quadBezTo>
                <a:quadBezTo>
                  <a:pt y="0" x="132"/>
                  <a:pt y="0" x="231"/>
                </a:quadBezTo>
                <a:quadBezTo>
                  <a:pt y="0" x="336"/>
                  <a:pt y="57" x="399"/>
                </a:quadBezTo>
                <a:quadBezTo>
                  <a:pt y="114" x="461"/>
                  <a:pt y="195" x="461"/>
                </a:quadBezTo>
                <a:quadBezTo>
                  <a:pt y="242" x="461"/>
                  <a:pt y="281" x="439"/>
                </a:quadBezTo>
                <a:quadBezTo>
                  <a:pt y="321" x="417"/>
                  <a:pt y="377" x="354"/>
                </a:quadBezTo>
                <a:quadBezTo>
                  <a:pt y="416" x="311"/>
                  <a:pt y="434" x="297"/>
                </a:quadBezTo>
                <a:quadBezTo>
                  <a:pt y="452" x="284"/>
                  <a:pt y="475" x="278"/>
                </a:quadBezTo>
                <a:quadBezTo>
                  <a:pt y="499" x="271"/>
                  <a:pt y="551" x="270"/>
                </a:quadBezTo>
                <a:lnTo>
                  <a:pt y="551" x="186"/>
                </a:lnTo>
                <a:close/>
                <a:moveTo>
                  <a:pt y="728" x="181"/>
                </a:moveTo>
                <a:lnTo>
                  <a:pt y="627" x="181"/>
                </a:lnTo>
                <a:lnTo>
                  <a:pt y="627" x="281"/>
                </a:lnTo>
                <a:lnTo>
                  <a:pt y="728" x="281"/>
                </a:lnTo>
                <a:lnTo>
                  <a:pt y="728" x="181"/>
                </a:lnTo>
                <a:close/>
              </a:path>
            </a:pathLst>
          </a:custGeom>
          <a:solidFill>
            <a:srgbClr val="F4CCCC"/>
          </a:solidFill>
          <a:ln w="19050" cap="flat">
            <a:solidFill>
              <a:srgbClr val="98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3" fill="hold" presetSubtype="32" presetClass="exit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23" fill="hold" presetSubtype="32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23" fill="hold" presetSubtype="32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23" fill="hold" presetSubtype="32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23" fill="hold" presetSubtype="32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23" fill="hold" presetSubtype="32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23" fill="hold" presetSubtype="32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23" fill="hold" presetSubtype="32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23" fill="hold" presetSubtype="32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23" fill="hold" presetSubtype="32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23" fill="hold" presetSubtype="32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23" fill="hold" presetSubtype="32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23" fill="hold" presetSubtype="32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23" fill="hold" presetSubtype="32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23" fill="hold" presetSubtype="32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23" fill="hold" presetSubtype="32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23" fill="hold" presetSubtype="32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10" fill="hold" presetSubtype="0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10" fill="hold" presetSubtype="0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10" fill="hold" presetSubtype="0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10" fill="hold" presetSubtype="0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10" fill="hold" presetSubtype="0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10" fill="hold" presetSubtype="0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10" fill="hold" presetSubtype="0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10" fill="hold" presetSubtype="0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10" fill="hold" presetSubtype="0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10" fill="hold" presetSubtype="0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10" fill="hold" presetSubtype="0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10" fill="hold" presetSubtype="0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10" fill="hold" presetSubtype="0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10" fill="hold" presetSubtype="0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10" fill="hold" presetSubtype="0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10" fill="hold" presetSubtype="0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10" fill="hold" presetSubtype="0" presetClass="exit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8" fill="hold" presetSubtype="0" presetClass="emph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3" fill="hold" presetSubtype="16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Challenges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2601675" x="457200"/>
            <a:ext cy="3966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lnSpc>
                <a:spcPct val="2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about 30 documents</a:t>
            </a:r>
          </a:p>
          <a:p>
            <a:pPr rtl="0" lvl="0" indent="-419100" marL="457200">
              <a:lnSpc>
                <a:spcPct val="2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2,200 sections</a:t>
            </a:r>
          </a:p>
          <a:p>
            <a:pPr rtl="0" lvl="0" indent="-419100" marL="457200">
              <a:lnSpc>
                <a:spcPct val="20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SharePoint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y="1952200" x="457200"/>
            <a:ext cy="583199" cx="81300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b="1" sz="3000" lang="en">
                <a:solidFill>
                  <a:schemeClr val="dk1"/>
                </a:solidFill>
              </a:rPr>
              <a:t>Original instructions in Microsoft Word:</a:t>
            </a:r>
          </a:p>
        </p:txBody>
      </p:sp>
      <p:grpSp>
        <p:nvGrpSpPr>
          <p:cNvPr id="89" name="Shape 89"/>
          <p:cNvGrpSpPr/>
          <p:nvPr/>
        </p:nvGrpSpPr>
        <p:grpSpPr>
          <a:xfrm>
            <a:off y="3496625" x="4593350"/>
            <a:ext cy="2756437" cx="4093437"/>
            <a:chOff y="3521975" x="4569875"/>
            <a:chExt cy="2756437" cx="4093437"/>
          </a:xfrm>
        </p:grpSpPr>
        <p:sp>
          <p:nvSpPr>
            <p:cNvPr id="90" name="Shape 90"/>
            <p:cNvSpPr/>
            <p:nvPr/>
          </p:nvSpPr>
          <p:spPr>
            <a:xfrm>
              <a:off y="3598212" x="4646012"/>
              <a:ext cy="2680200" cx="40173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91" name="Shape 91"/>
            <p:cNvSpPr/>
            <p:nvPr/>
          </p:nvSpPr>
          <p:spPr>
            <a:xfrm>
              <a:off y="3522075" x="4569875"/>
              <a:ext cy="2680074" cx="4017174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</p:spPr>
        </p:sp>
        <p:sp>
          <p:nvSpPr>
            <p:cNvPr id="92" name="Shape 92"/>
            <p:cNvSpPr/>
            <p:nvPr/>
          </p:nvSpPr>
          <p:spPr>
            <a:xfrm>
              <a:off y="3521975" x="4569875"/>
              <a:ext cy="2680200" cx="4017300"/>
            </a:xfrm>
            <a:prstGeom prst="rect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</p:grp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Challenges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2424175" x="457200"/>
            <a:ext cy="4143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Multiple authors</a:t>
            </a:r>
          </a:p>
          <a:p>
            <a:pPr rtl="0" lvl="0" indent="-419100" marL="457200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Complex dependencies and redundancies</a:t>
            </a:r>
          </a:p>
          <a:p>
            <a:pPr rtl="0" lvl="0" indent="-419100" marL="457200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Writing style</a:t>
            </a:r>
          </a:p>
          <a:p>
            <a:pPr rtl="0" lvl="0" indent="-419100" marL="457200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Waffle and irrelevant information</a:t>
            </a:r>
          </a:p>
          <a:p>
            <a:pPr rtl="0" lvl="0" indent="-419100" marL="457200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Consistency (particularly in XML examples)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y="1669050" x="457200"/>
            <a:ext cy="755100" cx="53117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600"/>
              </a:spcBef>
              <a:buClr>
                <a:srgbClr val="000000"/>
              </a:buClr>
              <a:buSzPct val="30555"/>
              <a:buFont typeface="Arial"/>
              <a:buNone/>
            </a:pPr>
            <a:r>
              <a:rPr b="1" sz="3600" lang="en">
                <a:solidFill>
                  <a:schemeClr val="dk1"/>
                </a:solidFill>
              </a:rPr>
              <a:t>Hard to write well:</a:t>
            </a:r>
          </a:p>
          <a:p>
            <a:r>
              <a:t/>
            </a:r>
          </a:p>
        </p:txBody>
      </p:sp>
      <p:sp>
        <p:nvSpPr>
          <p:cNvPr id="100" name="Shape 100"/>
          <p:cNvSpPr txBox="1"/>
          <p:nvPr/>
        </p:nvSpPr>
        <p:spPr>
          <a:xfrm>
            <a:off y="-406075" x="12738650"/>
            <a:ext cy="457200" cx="1371599"/>
          </a:xfrm>
          <a:prstGeom prst="rect">
            <a:avLst/>
          </a:prstGeom>
          <a:noFill/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indefinite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br>
              <a:rPr lang="en"/>
            </a:br>
            <a:r>
              <a:rPr lang="en"/>
              <a:t>Solution - DITA XML</a:t>
            </a:r>
          </a:p>
        </p:txBody>
      </p:sp>
      <p:sp>
        <p:nvSpPr>
          <p:cNvPr id="106" name="Shape 106"/>
          <p:cNvSpPr/>
          <p:nvPr/>
        </p:nvSpPr>
        <p:spPr>
          <a:xfrm>
            <a:off y="2275900" x="699800"/>
            <a:ext cy="495599" cx="349799"/>
          </a:xfrm>
          <a:prstGeom prst="foldedCorner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07" name="Shape 107"/>
          <p:cNvSpPr/>
          <p:nvPr/>
        </p:nvSpPr>
        <p:spPr>
          <a:xfrm>
            <a:off y="3005637" x="699800"/>
            <a:ext cy="495599" cx="349799"/>
          </a:xfrm>
          <a:prstGeom prst="foldedCorner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08" name="Shape 108"/>
          <p:cNvSpPr/>
          <p:nvPr/>
        </p:nvSpPr>
        <p:spPr>
          <a:xfrm>
            <a:off y="3735375" x="699800"/>
            <a:ext cy="495599" cx="349799"/>
          </a:xfrm>
          <a:prstGeom prst="foldedCorner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09" name="Shape 109"/>
          <p:cNvSpPr/>
          <p:nvPr/>
        </p:nvSpPr>
        <p:spPr>
          <a:xfrm>
            <a:off y="4564225" x="699800"/>
            <a:ext cy="495599" cx="349799"/>
          </a:xfrm>
          <a:prstGeom prst="foldedCorner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0" name="Shape 110"/>
          <p:cNvSpPr/>
          <p:nvPr/>
        </p:nvSpPr>
        <p:spPr>
          <a:xfrm>
            <a:off y="5299800" x="699800"/>
            <a:ext cy="495599" cx="349799"/>
          </a:xfrm>
          <a:prstGeom prst="foldedCorner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1" name="Shape 111"/>
          <p:cNvSpPr/>
          <p:nvPr/>
        </p:nvSpPr>
        <p:spPr>
          <a:xfrm>
            <a:off y="6035375" x="699800"/>
            <a:ext cy="495599" cx="349799"/>
          </a:xfrm>
          <a:prstGeom prst="foldedCorner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2" name="Shape 112"/>
          <p:cNvSpPr txBox="1"/>
          <p:nvPr/>
        </p:nvSpPr>
        <p:spPr>
          <a:xfrm>
            <a:off y="1609525" x="233275"/>
            <a:ext cy="600600" cx="15981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>
              <a:buNone/>
            </a:pPr>
            <a:r>
              <a:rPr sz="1800" lang="en"/>
              <a:t>Content components</a:t>
            </a:r>
          </a:p>
        </p:txBody>
      </p:sp>
      <p:sp>
        <p:nvSpPr>
          <p:cNvPr id="113" name="Shape 113"/>
          <p:cNvSpPr/>
          <p:nvPr/>
        </p:nvSpPr>
        <p:spPr>
          <a:xfrm>
            <a:off y="3405675" x="3498750"/>
            <a:ext cy="1364599" cx="793100"/>
          </a:xfrm>
          <a:prstGeom prst="flowChartMagneticDisk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4" name="Shape 114"/>
          <p:cNvSpPr txBox="1"/>
          <p:nvPr/>
        </p:nvSpPr>
        <p:spPr>
          <a:xfrm>
            <a:off y="2420675" x="3096250"/>
            <a:ext cy="960300" cx="15981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sz="1800" lang="en"/>
              <a:t>Component content management</a:t>
            </a:r>
          </a:p>
        </p:txBody>
      </p:sp>
      <p:sp>
        <p:nvSpPr>
          <p:cNvPr id="115" name="Shape 115"/>
          <p:cNvSpPr/>
          <p:nvPr/>
        </p:nvSpPr>
        <p:spPr>
          <a:xfrm>
            <a:off y="2780287" x="7487800"/>
            <a:ext cy="804775" cx="676475"/>
          </a:xfrm>
          <a:prstGeom prst="flowChartProcess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grpSp>
        <p:nvGrpSpPr>
          <p:cNvPr id="116" name="Shape 116"/>
          <p:cNvGrpSpPr/>
          <p:nvPr/>
        </p:nvGrpSpPr>
        <p:grpSpPr>
          <a:xfrm>
            <a:off y="4711412" x="7487800"/>
            <a:ext cy="676500" cx="793200"/>
            <a:chOff y="4245425" x="3790550"/>
            <a:chExt cy="676500" cx="793200"/>
          </a:xfrm>
        </p:grpSpPr>
        <p:sp>
          <p:nvSpPr>
            <p:cNvPr id="117" name="Shape 117"/>
            <p:cNvSpPr/>
            <p:nvPr/>
          </p:nvSpPr>
          <p:spPr>
            <a:xfrm>
              <a:off y="4338725" x="3860550"/>
              <a:ext cy="495599" cx="664799"/>
            </a:xfrm>
            <a:prstGeom prst="corner">
              <a:avLst>
                <a:gd fmla="val 50000" name="adj1"/>
                <a:gd fmla="val 50000" name="adj2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  <p:sp>
          <p:nvSpPr>
            <p:cNvPr id="118" name="Shape 118"/>
            <p:cNvSpPr/>
            <p:nvPr/>
          </p:nvSpPr>
          <p:spPr>
            <a:xfrm>
              <a:off y="4245425" x="3790550"/>
              <a:ext cy="676500" cx="793200"/>
            </a:xfrm>
            <a:prstGeom prst="rect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</p:grpSp>
      <p:sp>
        <p:nvSpPr>
          <p:cNvPr id="119" name="Shape 119"/>
          <p:cNvSpPr/>
          <p:nvPr/>
        </p:nvSpPr>
        <p:spPr>
          <a:xfrm>
            <a:off y="3603950" x="5127175"/>
            <a:ext cy="960300" cx="18894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20" name="Shape 120"/>
          <p:cNvSpPr txBox="1"/>
          <p:nvPr/>
        </p:nvSpPr>
        <p:spPr>
          <a:xfrm>
            <a:off y="2112625" x="7162425"/>
            <a:ext cy="600600" cx="13272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>
              <a:buNone/>
            </a:pPr>
            <a:r>
              <a:rPr sz="1800" lang="en"/>
              <a:t>Books (PDF)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y="4014525" x="7220800"/>
            <a:ext cy="600600" cx="13272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sz="1800" lang="en"/>
              <a:t>Help or web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y="2780300" x="5127175"/>
            <a:ext cy="600600" cx="15981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sz="1800" lang="en"/>
              <a:t>Single-source</a:t>
            </a:r>
            <a:br>
              <a:rPr sz="1800" lang="en"/>
            </a:br>
            <a:r>
              <a:rPr sz="1800" lang="en"/>
              <a:t>publishing</a:t>
            </a:r>
          </a:p>
        </p:txBody>
      </p:sp>
      <p:sp>
        <p:nvSpPr>
          <p:cNvPr id="123" name="Shape 123"/>
          <p:cNvSpPr/>
          <p:nvPr/>
        </p:nvSpPr>
        <p:spPr>
          <a:xfrm>
            <a:off y="2915825" x="1398025"/>
            <a:ext cy="676500" cx="1164900"/>
          </a:xfrm>
          <a:prstGeom prst="horizontalScroll">
            <a:avLst>
              <a:gd fmla="val 12500" name="adj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bookmap</a:t>
            </a:r>
          </a:p>
        </p:txBody>
      </p:sp>
      <p:sp>
        <p:nvSpPr>
          <p:cNvPr id="124" name="Shape 124"/>
          <p:cNvSpPr/>
          <p:nvPr/>
        </p:nvSpPr>
        <p:spPr>
          <a:xfrm>
            <a:off y="4857900" x="1398025"/>
            <a:ext cy="676500" cx="1164900"/>
          </a:xfrm>
          <a:prstGeom prst="horizontalScroll">
            <a:avLst>
              <a:gd fmla="val 12500" name="adj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lang="en"/>
              <a:t>help map</a:t>
            </a:r>
          </a:p>
        </p:txBody>
      </p:sp>
      <p:cxnSp>
        <p:nvCxnSpPr>
          <p:cNvPr id="125" name="Shape 125"/>
          <p:cNvCxnSpPr>
            <a:stCxn id="111" idx="3"/>
            <a:endCxn id="124" idx="2"/>
          </p:cNvCxnSpPr>
          <p:nvPr/>
        </p:nvCxnSpPr>
        <p:spPr>
          <a:xfrm rot="10800000" flipH="1">
            <a:off y="5449837" x="1049599"/>
            <a:ext cy="833337" cx="93087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26" name="Shape 126"/>
          <p:cNvCxnSpPr>
            <a:stCxn id="108" idx="3"/>
            <a:endCxn id="124" idx="0"/>
          </p:cNvCxnSpPr>
          <p:nvPr/>
        </p:nvCxnSpPr>
        <p:spPr>
          <a:xfrm>
            <a:off y="3983174" x="1049599"/>
            <a:ext cy="959287" cx="93087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27" name="Shape 127"/>
          <p:cNvCxnSpPr>
            <a:stCxn id="108" idx="3"/>
            <a:endCxn id="123" idx="2"/>
          </p:cNvCxnSpPr>
          <p:nvPr/>
        </p:nvCxnSpPr>
        <p:spPr>
          <a:xfrm rot="10800000" flipH="1">
            <a:off y="3507762" x="1049599"/>
            <a:ext cy="475412" cx="93087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28" name="Shape 128"/>
          <p:cNvCxnSpPr>
            <a:stCxn id="107" idx="3"/>
            <a:endCxn id="123" idx="1"/>
          </p:cNvCxnSpPr>
          <p:nvPr/>
        </p:nvCxnSpPr>
        <p:spPr>
          <a:xfrm>
            <a:off y="3253437" x="1049599"/>
            <a:ext cy="637" cx="34842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29" name="Shape 129"/>
          <p:cNvCxnSpPr>
            <a:stCxn id="107" idx="3"/>
            <a:endCxn id="124" idx="0"/>
          </p:cNvCxnSpPr>
          <p:nvPr/>
        </p:nvCxnSpPr>
        <p:spPr>
          <a:xfrm>
            <a:off y="3253437" x="1049599"/>
            <a:ext cy="1689025" cx="93087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30" name="Shape 130"/>
          <p:cNvCxnSpPr>
            <a:stCxn id="106" idx="3"/>
            <a:endCxn id="123" idx="0"/>
          </p:cNvCxnSpPr>
          <p:nvPr/>
        </p:nvCxnSpPr>
        <p:spPr>
          <a:xfrm>
            <a:off y="2523699" x="1049599"/>
            <a:ext cy="476687" cx="93087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31" name="Shape 131"/>
          <p:cNvCxnSpPr>
            <a:stCxn id="109" idx="3"/>
            <a:endCxn id="123" idx="2"/>
          </p:cNvCxnSpPr>
          <p:nvPr/>
        </p:nvCxnSpPr>
        <p:spPr>
          <a:xfrm rot="10800000" flipH="1">
            <a:off y="3507762" x="1049599"/>
            <a:ext cy="1304262" cx="93087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32" name="Shape 132"/>
          <p:cNvCxnSpPr>
            <a:stCxn id="109" idx="3"/>
            <a:endCxn id="124" idx="1"/>
          </p:cNvCxnSpPr>
          <p:nvPr/>
        </p:nvCxnSpPr>
        <p:spPr>
          <a:xfrm>
            <a:off y="4812024" x="1049599"/>
            <a:ext cy="384125" cx="34842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33" name="Shape 133"/>
          <p:cNvCxnSpPr>
            <a:stCxn id="110" idx="3"/>
            <a:endCxn id="124" idx="1"/>
          </p:cNvCxnSpPr>
          <p:nvPr/>
        </p:nvCxnSpPr>
        <p:spPr>
          <a:xfrm rot="10800000" flipH="1">
            <a:off y="5196150" x="1049599"/>
            <a:ext cy="351449" cx="34842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134" name="Shape 134"/>
          <p:cNvSpPr/>
          <p:nvPr/>
        </p:nvSpPr>
        <p:spPr>
          <a:xfrm>
            <a:off y="2647550" x="2887825"/>
            <a:ext cy="2985899" cx="2124000"/>
          </a:xfrm>
          <a:prstGeom prst="bracePair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DITA XML - design parameters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Darwinian Information Typing Architecture</a:t>
            </a:r>
          </a:p>
          <a:p>
            <a:pPr rtl="0" lvl="0" indent="-381000" marL="457200">
              <a:lnSpc>
                <a:spcPct val="150000"/>
              </a:lnSpc>
              <a:buClr>
                <a:schemeClr val="dk1"/>
              </a:buClr>
              <a:buSzPct val="100000"/>
              <a:buFont typeface="Wingdings"/>
              <a:buChar char="§"/>
            </a:pPr>
            <a:r>
              <a:rPr sz="2400" lang="en"/>
              <a:t>Quality Technical Communications</a:t>
            </a:r>
          </a:p>
          <a:p>
            <a:pPr rtl="0" lvl="0" indent="-381000" marL="457200">
              <a:lnSpc>
                <a:spcPct val="150000"/>
              </a:lnSpc>
              <a:buClr>
                <a:schemeClr val="dk1"/>
              </a:buClr>
              <a:buSzPct val="100000"/>
              <a:buFont typeface="Wingdings"/>
              <a:buChar char="§"/>
            </a:pPr>
            <a:r>
              <a:rPr sz="2400" lang="en"/>
              <a:t>Semantic</a:t>
            </a:r>
          </a:p>
          <a:p>
            <a:pPr rtl="0" lvl="0" indent="-381000" marL="457200">
              <a:lnSpc>
                <a:spcPct val="150000"/>
              </a:lnSpc>
              <a:buClr>
                <a:schemeClr val="dk1"/>
              </a:buClr>
              <a:buSzPct val="100000"/>
              <a:buFont typeface="Wingdings"/>
              <a:buChar char="§"/>
            </a:pPr>
            <a:r>
              <a:rPr sz="2400" lang="en"/>
              <a:t>Inherit and specialize</a:t>
            </a:r>
          </a:p>
          <a:p>
            <a:pPr rtl="0" lvl="0" indent="-381000" marL="457200">
              <a:lnSpc>
                <a:spcPct val="150000"/>
              </a:lnSpc>
              <a:buClr>
                <a:schemeClr val="dk1"/>
              </a:buClr>
              <a:buSzPct val="100000"/>
              <a:buFont typeface="Wingdings"/>
              <a:buChar char="§"/>
            </a:pPr>
            <a:r>
              <a:rPr sz="2400" lang="en"/>
              <a:t>Saves $ $ $ $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DITA XML - quality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DITA &gt; single sourcing</a:t>
            </a:r>
          </a:p>
          <a:p>
            <a:pPr rtl="0" lvl="0" indent="0" marL="457200">
              <a:lnSpc>
                <a:spcPct val="150000"/>
              </a:lnSpc>
              <a:buNone/>
            </a:pPr>
            <a:r>
              <a:rPr lang="en"/>
              <a:t>DITA &gt; technical solution</a:t>
            </a:r>
          </a:p>
          <a:p>
            <a:pPr rtl="0" lvl="0" indent="0" marL="914400">
              <a:buNone/>
            </a:pPr>
            <a:r>
              <a:rPr lang="en"/>
              <a:t>Writing methodology and ethos</a:t>
            </a:r>
          </a:p>
          <a:p>
            <a:pPr rtl="0" lvl="0" indent="-419100" marL="1828800">
              <a:lnSpc>
                <a:spcPct val="115000"/>
              </a:lnSpc>
              <a:buClr>
                <a:schemeClr val="dk1"/>
              </a:buClr>
              <a:buSzPct val="125000"/>
              <a:buFont typeface="Wingdings"/>
              <a:buChar char="§"/>
            </a:pPr>
            <a:r>
              <a:rPr sz="2400" lang="en"/>
              <a:t>minimal</a:t>
            </a:r>
          </a:p>
          <a:p>
            <a:pPr rtl="0" lvl="0" indent="-419100" marL="1828800">
              <a:lnSpc>
                <a:spcPct val="115000"/>
              </a:lnSpc>
              <a:buClr>
                <a:schemeClr val="dk1"/>
              </a:buClr>
              <a:buSzPct val="125000"/>
              <a:buFont typeface="Wingdings"/>
              <a:buChar char="§"/>
            </a:pPr>
            <a:r>
              <a:rPr sz="2400" lang="en"/>
              <a:t>direct</a:t>
            </a:r>
          </a:p>
          <a:p>
            <a:pPr rtl="0" lvl="0" indent="-419100" marL="1828800">
              <a:lnSpc>
                <a:spcPct val="150000"/>
              </a:lnSpc>
              <a:buClr>
                <a:schemeClr val="dk1"/>
              </a:buClr>
              <a:buSzPct val="125000"/>
              <a:buFont typeface="Wingdings"/>
              <a:buChar char="§"/>
            </a:pPr>
            <a:r>
              <a:rPr sz="2400" lang="en"/>
              <a:t>tasks</a:t>
            </a:r>
          </a:p>
          <a:p>
            <a:pPr rtl="0" lvl="0">
              <a:buNone/>
            </a:pPr>
            <a:r>
              <a:rPr lang="en"/>
              <a:t>= Quality product</a:t>
            </a:r>
          </a:p>
        </p:txBody>
      </p:sp>
      <p:sp>
        <p:nvSpPr>
          <p:cNvPr id="147" name="Shape 147"/>
          <p:cNvSpPr/>
          <p:nvPr/>
        </p:nvSpPr>
        <p:spPr>
          <a:xfrm>
            <a:off y="2950800" x="1294625"/>
            <a:ext cy="2122799" cx="5703300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DITA XML - project@OUP</a:t>
            </a:r>
          </a:p>
        </p:txBody>
      </p:sp>
      <p:graphicFrame>
        <p:nvGraphicFramePr>
          <p:cNvPr id="153" name="Shape 153"/>
          <p:cNvGraphicFramePr/>
          <p:nvPr/>
        </p:nvGraphicFramePr>
        <p:xfrm>
          <a:off y="1908875" x="194475"/>
          <a:ext cy="3000000" cx="3000000"/>
        </p:xfrm>
        <a:graphic>
          <a:graphicData uri="http://schemas.openxmlformats.org/drawingml/2006/table">
            <a:tbl>
              <a:tblPr>
                <a:noFill/>
                <a:tableStyleId>{94D3CF5C-DDC4-4321-8561-99C992500499}</a:tableStyleId>
              </a:tblPr>
              <a:tblGrid>
                <a:gridCol w="1562750"/>
                <a:gridCol w="1562700"/>
                <a:gridCol w="382850"/>
                <a:gridCol w="1562700"/>
                <a:gridCol w="382850"/>
                <a:gridCol w="1229375"/>
                <a:gridCol w="382850"/>
                <a:gridCol w="1306100"/>
                <a:gridCol w="382850"/>
              </a:tblGrid>
              <a:tr h="381000"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/>
                        <a:t>Nov/Dec 12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/>
                        <a:t>Jan 13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/>
                        <a:t>Feb 13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buNone/>
                      </a:pPr>
                      <a:r>
                        <a:rPr lang="en"/>
                        <a:t>Mar 13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/>
                        <a:t>MS Word headings and styles</a:t>
                      </a:r>
                    </a:p>
                  </a:txBody>
                  <a:tcPr marR="91425" marB="91425" marT="91425" marL="91425">
                    <a:lnB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B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B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B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B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B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B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B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B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T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solidFill>
                      <a:srgbClr val="00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solidFill>
                      <a:srgbClr val="00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T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/>
                        <a:t>DITA4Publishers word2dita</a:t>
                      </a:r>
                    </a:p>
                  </a:txBody>
                  <a:tcPr marR="91425" marB="91425" marT="91425" marL="91425">
                    <a:lnB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B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B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B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B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B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B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B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B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T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solidFill>
                      <a:srgbClr val="00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solidFill>
                      <a:srgbClr val="00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T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buNone/>
                      </a:pPr>
                      <a:r>
                        <a:rPr lang="en"/>
                        <a:t>Rewrite + restructure</a:t>
                      </a:r>
                    </a:p>
                  </a:txBody>
                  <a:tcPr marR="91425" marB="91425" marT="91425" marL="91425">
                    <a:lnB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B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B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B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B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B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B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B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B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T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solidFill>
                      <a:srgbClr val="00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solidFill>
                      <a:srgbClr val="00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solidFill>
                      <a:srgbClr val="00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solidFill>
                      <a:srgbClr val="00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T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solidFill>
                      <a:srgbClr val="00FF00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/>
                  </a:txBody>
                  <a:tcPr marR="91425" marB="91425" marT="91425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