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649" r:id="rId1"/>
  </p:sldMasterIdLst>
  <p:notesMasterIdLst>
    <p:notesMasterId r:id="rId26"/>
  </p:notes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6" r:id="rId20"/>
    <p:sldId id="274" r:id="rId21"/>
    <p:sldId id="275" r:id="rId22"/>
    <p:sldId id="277" r:id="rId23"/>
    <p:sldId id="278" r:id="rId24"/>
    <p:sldId id="279" r:id="rId25"/>
  </p:sldIdLst>
  <p:sldSz cx="9144000" cy="6858000" type="screen4x3"/>
  <p:notesSz cx="6858000" cy="9144000"/>
  <p:embeddedFontLst>
    <p:embeddedFont>
      <p:font typeface="Verdana" panose="020B0604030504040204" pitchFamily="34" charset="0"/>
      <p:regular r:id="rId27"/>
      <p:bold r:id="rId28"/>
      <p:italic r:id="rId29"/>
      <p:boldItalic r:id="rId30"/>
    </p:embeddedFont>
    <p:embeddedFont>
      <p:font typeface="ITCStoneSerif" panose="02020500000000000000" pitchFamily="18" charset="0"/>
      <p:regular r:id="rId31"/>
    </p:embeddedFont>
  </p:embeddedFont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02E5D"/>
    <a:srgbClr val="9B0F45"/>
    <a:srgbClr val="91106E"/>
    <a:srgbClr val="E29C46"/>
    <a:srgbClr val="78978D"/>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88632" autoAdjust="0"/>
  </p:normalViewPr>
  <p:slideViewPr>
    <p:cSldViewPr snapToGrid="0" snapToObjects="1">
      <p:cViewPr varScale="1">
        <p:scale>
          <a:sx n="101" d="100"/>
          <a:sy n="101" d="100"/>
        </p:scale>
        <p:origin x="1836" y="90"/>
      </p:cViewPr>
      <p:guideLst>
        <p:guide orient="horz" pos="2160"/>
        <p:guide pos="2880"/>
      </p:guideLst>
    </p:cSldViewPr>
  </p:slideViewPr>
  <p:outlineViewPr>
    <p:cViewPr>
      <p:scale>
        <a:sx n="33" d="100"/>
        <a:sy n="33" d="100"/>
      </p:scale>
      <p:origin x="0" y="1080"/>
    </p:cViewPr>
  </p:outlineViewPr>
  <p:notesTextViewPr>
    <p:cViewPr>
      <p:scale>
        <a:sx n="100" d="100"/>
        <a:sy n="100" d="100"/>
      </p:scale>
      <p:origin x="0" y="0"/>
    </p:cViewPr>
  </p:notesTextViewPr>
  <p:notesViewPr>
    <p:cSldViewPr snapToGrid="0" snapToObjects="1">
      <p:cViewPr varScale="1">
        <p:scale>
          <a:sx n="56" d="100"/>
          <a:sy n="56" d="100"/>
        </p:scale>
        <p:origin x="-288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1.fntdata"/><Relationship Id="rId30" Type="http://schemas.openxmlformats.org/officeDocument/2006/relationships/font" Target="fonts/font4.fntdata"/><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7610B1BD-E1EF-485F-83E8-2322FF5E2995}" type="slidenum">
              <a:rPr lang="en-US"/>
              <a:pPr/>
              <a:t>‹#›</a:t>
            </a:fld>
            <a:endParaRPr lang="en-US"/>
          </a:p>
        </p:txBody>
      </p:sp>
    </p:spTree>
    <p:extLst>
      <p:ext uri="{BB962C8B-B14F-4D97-AF65-F5344CB8AC3E}">
        <p14:creationId xmlns:p14="http://schemas.microsoft.com/office/powerpoint/2010/main" val="360211512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www.emc.com/about/news/press/2012/20121211-01.htm"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10B1BD-E1EF-485F-83E8-2322FF5E2995}" type="slidenum">
              <a:rPr lang="en-US" smtClean="0"/>
              <a:pPr/>
              <a:t>1</a:t>
            </a:fld>
            <a:endParaRPr lang="en-US"/>
          </a:p>
        </p:txBody>
      </p:sp>
    </p:spTree>
    <p:extLst>
      <p:ext uri="{BB962C8B-B14F-4D97-AF65-F5344CB8AC3E}">
        <p14:creationId xmlns:p14="http://schemas.microsoft.com/office/powerpoint/2010/main" val="24899153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EPUB 2 included</a:t>
            </a:r>
            <a:r>
              <a:rPr lang="en-US" baseline="0" dirty="0" smtClean="0"/>
              <a:t> two content formats for </a:t>
            </a:r>
            <a:r>
              <a:rPr lang="en-US" baseline="0" dirty="0" err="1" smtClean="0"/>
              <a:t>ebooks</a:t>
            </a:r>
            <a:r>
              <a:rPr lang="en-US" baseline="0" dirty="0" smtClean="0"/>
              <a:t>: DAISY and XHTML. DAISY is an independently managed standard for specifying Digital Talking Books, mostly used for accessibility purposes.</a:t>
            </a:r>
            <a:endParaRPr lang="en-US" dirty="0"/>
          </a:p>
        </p:txBody>
      </p:sp>
      <p:sp>
        <p:nvSpPr>
          <p:cNvPr id="4" name="Slide Number Placeholder 3"/>
          <p:cNvSpPr>
            <a:spLocks noGrp="1"/>
          </p:cNvSpPr>
          <p:nvPr>
            <p:ph type="sldNum" sz="quarter" idx="10"/>
          </p:nvPr>
        </p:nvSpPr>
        <p:spPr/>
        <p:txBody>
          <a:bodyPr/>
          <a:lstStyle/>
          <a:p>
            <a:fld id="{7610B1BD-E1EF-485F-83E8-2322FF5E2995}" type="slidenum">
              <a:rPr lang="en-US" smtClean="0"/>
              <a:pPr/>
              <a:t>10</a:t>
            </a:fld>
            <a:endParaRPr lang="en-US"/>
          </a:p>
        </p:txBody>
      </p:sp>
    </p:spTree>
    <p:extLst>
      <p:ext uri="{BB962C8B-B14F-4D97-AF65-F5344CB8AC3E}">
        <p14:creationId xmlns:p14="http://schemas.microsoft.com/office/powerpoint/2010/main" val="16746917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10B1BD-E1EF-485F-83E8-2322FF5E2995}" type="slidenum">
              <a:rPr lang="en-US" smtClean="0"/>
              <a:pPr/>
              <a:t>11</a:t>
            </a:fld>
            <a:endParaRPr lang="en-US"/>
          </a:p>
        </p:txBody>
      </p:sp>
    </p:spTree>
    <p:extLst>
      <p:ext uri="{BB962C8B-B14F-4D97-AF65-F5344CB8AC3E}">
        <p14:creationId xmlns:p14="http://schemas.microsoft.com/office/powerpoint/2010/main" val="42123745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 to confuse, but iBooks supports MathML,</a:t>
            </a:r>
            <a:r>
              <a:rPr lang="en-US" baseline="0" dirty="0" smtClean="0"/>
              <a:t> but it’s only EPUB 2 compliant. It doesn’t support EPUB 3 yet.</a:t>
            </a:r>
            <a:endParaRPr lang="en-US" dirty="0"/>
          </a:p>
        </p:txBody>
      </p:sp>
      <p:sp>
        <p:nvSpPr>
          <p:cNvPr id="4" name="Slide Number Placeholder 3"/>
          <p:cNvSpPr>
            <a:spLocks noGrp="1"/>
          </p:cNvSpPr>
          <p:nvPr>
            <p:ph type="sldNum" sz="quarter" idx="10"/>
          </p:nvPr>
        </p:nvSpPr>
        <p:spPr/>
        <p:txBody>
          <a:bodyPr/>
          <a:lstStyle/>
          <a:p>
            <a:fld id="{7610B1BD-E1EF-485F-83E8-2322FF5E2995}" type="slidenum">
              <a:rPr lang="en-US" smtClean="0"/>
              <a:pPr/>
              <a:t>12</a:t>
            </a:fld>
            <a:endParaRPr lang="en-US"/>
          </a:p>
        </p:txBody>
      </p:sp>
    </p:spTree>
    <p:extLst>
      <p:ext uri="{BB962C8B-B14F-4D97-AF65-F5344CB8AC3E}">
        <p14:creationId xmlns:p14="http://schemas.microsoft.com/office/powerpoint/2010/main" val="39380680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be honest, we don’t like gaps. No one wants to produce content such that our audience has to jump</a:t>
            </a:r>
            <a:r>
              <a:rPr lang="en-US" baseline="0" dirty="0" smtClean="0"/>
              <a:t> through hoops to get to it! Because we all know how infuriating it is to visit a website and see a message like, “This website requires Firefox version 13 or later” when you’re not on Firefox version 13 or later.</a:t>
            </a:r>
            <a:endParaRPr lang="en-US" dirty="0"/>
          </a:p>
        </p:txBody>
      </p:sp>
      <p:sp>
        <p:nvSpPr>
          <p:cNvPr id="4" name="Slide Number Placeholder 3"/>
          <p:cNvSpPr>
            <a:spLocks noGrp="1"/>
          </p:cNvSpPr>
          <p:nvPr>
            <p:ph type="sldNum" sz="quarter" idx="10"/>
          </p:nvPr>
        </p:nvSpPr>
        <p:spPr/>
        <p:txBody>
          <a:bodyPr/>
          <a:lstStyle/>
          <a:p>
            <a:fld id="{7610B1BD-E1EF-485F-83E8-2322FF5E2995}" type="slidenum">
              <a:rPr lang="en-US" smtClean="0"/>
              <a:pPr/>
              <a:t>13</a:t>
            </a:fld>
            <a:endParaRPr lang="en-US"/>
          </a:p>
        </p:txBody>
      </p:sp>
    </p:spTree>
    <p:extLst>
      <p:ext uri="{BB962C8B-B14F-4D97-AF65-F5344CB8AC3E}">
        <p14:creationId xmlns:p14="http://schemas.microsoft.com/office/powerpoint/2010/main" val="32663610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Managed by a consortium that was once headed by us, Design Science, but we’ve since handed over the reins to the</a:t>
            </a:r>
            <a:r>
              <a:rPr lang="en-US" baseline="0" dirty="0" smtClean="0"/>
              <a:t> American Mathematical Society. It’s sponsored by AIP, IEEE, </a:t>
            </a:r>
            <a:r>
              <a:rPr lang="en-US" baseline="0" dirty="0" err="1" smtClean="0"/>
              <a:t>Cengage</a:t>
            </a:r>
            <a:r>
              <a:rPr lang="en-US" baseline="0" dirty="0" smtClean="0"/>
              <a:t> Learning, Elsevier, and Stack Exchange.</a:t>
            </a:r>
            <a:endParaRPr lang="en-US" dirty="0"/>
          </a:p>
        </p:txBody>
      </p:sp>
      <p:sp>
        <p:nvSpPr>
          <p:cNvPr id="4" name="Slide Number Placeholder 3"/>
          <p:cNvSpPr>
            <a:spLocks noGrp="1"/>
          </p:cNvSpPr>
          <p:nvPr>
            <p:ph type="sldNum" sz="quarter" idx="10"/>
          </p:nvPr>
        </p:nvSpPr>
        <p:spPr/>
        <p:txBody>
          <a:bodyPr/>
          <a:lstStyle/>
          <a:p>
            <a:fld id="{7610B1BD-E1EF-485F-83E8-2322FF5E2995}" type="slidenum">
              <a:rPr lang="en-US" smtClean="0"/>
              <a:pPr/>
              <a:t>14</a:t>
            </a:fld>
            <a:endParaRPr lang="en-US"/>
          </a:p>
        </p:txBody>
      </p:sp>
    </p:spTree>
    <p:extLst>
      <p:ext uri="{BB962C8B-B14F-4D97-AF65-F5344CB8AC3E}">
        <p14:creationId xmlns:p14="http://schemas.microsoft.com/office/powerpoint/2010/main" val="9791034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MathJax.org keeps a list</a:t>
            </a:r>
            <a:r>
              <a:rPr lang="en-US" baseline="0" dirty="0" smtClean="0"/>
              <a:t> of </a:t>
            </a:r>
            <a:r>
              <a:rPr lang="en-US" baseline="0" dirty="0" err="1" smtClean="0"/>
              <a:t>eReaders</a:t>
            </a:r>
            <a:r>
              <a:rPr lang="en-US" baseline="0" dirty="0" smtClean="0"/>
              <a:t> that support </a:t>
            </a:r>
            <a:r>
              <a:rPr lang="en-US" baseline="0" dirty="0" err="1" smtClean="0"/>
              <a:t>MathML</a:t>
            </a:r>
            <a:r>
              <a:rPr lang="en-US" baseline="0" dirty="0" smtClean="0"/>
              <a:t> and how they do so (show screenshot).</a:t>
            </a:r>
            <a:endParaRPr lang="en-US" dirty="0"/>
          </a:p>
        </p:txBody>
      </p:sp>
      <p:sp>
        <p:nvSpPr>
          <p:cNvPr id="4" name="Slide Number Placeholder 3"/>
          <p:cNvSpPr>
            <a:spLocks noGrp="1"/>
          </p:cNvSpPr>
          <p:nvPr>
            <p:ph type="sldNum" sz="quarter" idx="10"/>
          </p:nvPr>
        </p:nvSpPr>
        <p:spPr/>
        <p:txBody>
          <a:bodyPr/>
          <a:lstStyle/>
          <a:p>
            <a:fld id="{7610B1BD-E1EF-485F-83E8-2322FF5E2995}" type="slidenum">
              <a:rPr lang="en-US" smtClean="0"/>
              <a:pPr/>
              <a:t>15</a:t>
            </a:fld>
            <a:endParaRPr lang="en-US"/>
          </a:p>
        </p:txBody>
      </p:sp>
    </p:spTree>
    <p:extLst>
      <p:ext uri="{BB962C8B-B14F-4D97-AF65-F5344CB8AC3E}">
        <p14:creationId xmlns:p14="http://schemas.microsoft.com/office/powerpoint/2010/main" val="33076811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can tell you’re a bit underwhelmed. Wow.</a:t>
            </a:r>
            <a:r>
              <a:rPr lang="en-US" baseline="0" dirty="0" smtClean="0"/>
              <a:t> F</a:t>
            </a:r>
            <a:r>
              <a:rPr lang="en-US" dirty="0" smtClean="0"/>
              <a:t>ormulas.</a:t>
            </a:r>
            <a:r>
              <a:rPr lang="en-US" baseline="0" dirty="0" smtClean="0"/>
              <a:t> On a screen. Woo. Listen, Autumn. We can already do that. It’s called an image. Or </a:t>
            </a:r>
            <a:r>
              <a:rPr lang="en-US" baseline="0" dirty="0" err="1" smtClean="0"/>
              <a:t>TeX.</a:t>
            </a:r>
            <a:r>
              <a:rPr lang="en-US" baseline="0" dirty="0" smtClean="0"/>
              <a:t> Or ASCII. I know! There are other ways to show an equation on a screen. </a:t>
            </a:r>
          </a:p>
          <a:p>
            <a:r>
              <a:rPr lang="en-US" baseline="0" dirty="0" smtClean="0"/>
              <a:t>With HTML 5 and EPUB 3 we are excited about embedding media in our pages. With EPUB 3,  you can add video footage to history books, current poll data to travel books, a music clip to a book that references the lyrics to a song, and so on and so forth. It’s all about enriching the content. Doing more with what we have. Same for math by using </a:t>
            </a:r>
            <a:r>
              <a:rPr lang="en-US" baseline="0" dirty="0" err="1" smtClean="0"/>
              <a:t>MathML</a:t>
            </a:r>
            <a:r>
              <a:rPr lang="en-US" baseline="0" dirty="0" smtClean="0"/>
              <a:t>.</a:t>
            </a:r>
          </a:p>
        </p:txBody>
      </p:sp>
      <p:sp>
        <p:nvSpPr>
          <p:cNvPr id="4" name="Slide Number Placeholder 3"/>
          <p:cNvSpPr>
            <a:spLocks noGrp="1"/>
          </p:cNvSpPr>
          <p:nvPr>
            <p:ph type="sldNum" sz="quarter" idx="10"/>
          </p:nvPr>
        </p:nvSpPr>
        <p:spPr/>
        <p:txBody>
          <a:bodyPr/>
          <a:lstStyle/>
          <a:p>
            <a:fld id="{7610B1BD-E1EF-485F-83E8-2322FF5E2995}" type="slidenum">
              <a:rPr lang="en-US" smtClean="0"/>
              <a:pPr/>
              <a:t>16</a:t>
            </a:fld>
            <a:endParaRPr lang="en-US"/>
          </a:p>
        </p:txBody>
      </p:sp>
    </p:spTree>
    <p:extLst>
      <p:ext uri="{BB962C8B-B14F-4D97-AF65-F5344CB8AC3E}">
        <p14:creationId xmlns:p14="http://schemas.microsoft.com/office/powerpoint/2010/main" val="14534977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hlinkClick r:id="rId3"/>
              </a:rPr>
              <a:t>http://www.emc.com/about/news/press/2012/20121211-01.htm</a:t>
            </a:r>
            <a:endParaRPr lang="en-US" dirty="0" smtClean="0"/>
          </a:p>
          <a:p>
            <a:r>
              <a:rPr lang="en-US" dirty="0" smtClean="0"/>
              <a:t>Every year EMC, makers of storage and big data systems, puts out a study called the Digital</a:t>
            </a:r>
            <a:r>
              <a:rPr lang="en-US" baseline="0" dirty="0" smtClean="0"/>
              <a:t> Universe Study, measuring the amount of digital data available. By the end of 2012, they measured 2.5 </a:t>
            </a:r>
            <a:r>
              <a:rPr lang="en-US" baseline="0" dirty="0" err="1" smtClean="0"/>
              <a:t>Zettabytes</a:t>
            </a:r>
            <a:r>
              <a:rPr lang="en-US" baseline="0" dirty="0" smtClean="0"/>
              <a:t> of data available worldwide. The amount of data had doubled in 2 years. One </a:t>
            </a:r>
            <a:r>
              <a:rPr lang="en-US" baseline="0" dirty="0" err="1" smtClean="0"/>
              <a:t>zettabyte</a:t>
            </a:r>
            <a:r>
              <a:rPr lang="en-US" baseline="0" dirty="0" smtClean="0"/>
              <a:t> is 1 trillion gigabytes. </a:t>
            </a:r>
          </a:p>
          <a:p>
            <a:r>
              <a:rPr lang="en-US" baseline="0" dirty="0" smtClean="0"/>
              <a:t>A holy grail in the field of mathematics is how best to search math because as some of you know, math is at the heart of almost all processes. And there is some idea that if you can search across multiple disciplines for a formula at the heart of a process, you might be able to adapt a process from a more well-known area to a less-known area. For example, using formulas derived from animal migration movements to traffic patterns.</a:t>
            </a:r>
          </a:p>
        </p:txBody>
      </p:sp>
      <p:sp>
        <p:nvSpPr>
          <p:cNvPr id="4" name="Slide Number Placeholder 3"/>
          <p:cNvSpPr>
            <a:spLocks noGrp="1"/>
          </p:cNvSpPr>
          <p:nvPr>
            <p:ph type="sldNum" sz="quarter" idx="10"/>
          </p:nvPr>
        </p:nvSpPr>
        <p:spPr/>
        <p:txBody>
          <a:bodyPr/>
          <a:lstStyle/>
          <a:p>
            <a:fld id="{7610B1BD-E1EF-485F-83E8-2322FF5E2995}" type="slidenum">
              <a:rPr lang="en-US" smtClean="0"/>
              <a:pPr/>
              <a:t>17</a:t>
            </a:fld>
            <a:endParaRPr lang="en-US"/>
          </a:p>
        </p:txBody>
      </p:sp>
    </p:spTree>
    <p:extLst>
      <p:ext uri="{BB962C8B-B14F-4D97-AF65-F5344CB8AC3E}">
        <p14:creationId xmlns:p14="http://schemas.microsoft.com/office/powerpoint/2010/main" val="5077359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math</a:t>
            </a:r>
            <a:r>
              <a:rPr lang="en-US" baseline="0" dirty="0" smtClean="0"/>
              <a:t> is a universal language, and semantically one expression might be the same as the next, the notation to express a given equation might vary from region to region. If you plan to localize your content, you can use </a:t>
            </a:r>
            <a:r>
              <a:rPr lang="en-US" baseline="0" dirty="0" err="1" smtClean="0"/>
              <a:t>stylesheets</a:t>
            </a:r>
            <a:r>
              <a:rPr lang="en-US" baseline="0" dirty="0" smtClean="0"/>
              <a:t> to target your math to your audience.</a:t>
            </a:r>
            <a:endParaRPr lang="en-US" dirty="0"/>
          </a:p>
        </p:txBody>
      </p:sp>
      <p:sp>
        <p:nvSpPr>
          <p:cNvPr id="4" name="Slide Number Placeholder 3"/>
          <p:cNvSpPr>
            <a:spLocks noGrp="1"/>
          </p:cNvSpPr>
          <p:nvPr>
            <p:ph type="sldNum" sz="quarter" idx="10"/>
          </p:nvPr>
        </p:nvSpPr>
        <p:spPr/>
        <p:txBody>
          <a:bodyPr/>
          <a:lstStyle/>
          <a:p>
            <a:fld id="{7610B1BD-E1EF-485F-83E8-2322FF5E2995}" type="slidenum">
              <a:rPr lang="en-US" smtClean="0"/>
              <a:pPr/>
              <a:t>18</a:t>
            </a:fld>
            <a:endParaRPr lang="en-US"/>
          </a:p>
        </p:txBody>
      </p:sp>
    </p:spTree>
    <p:extLst>
      <p:ext uri="{BB962C8B-B14F-4D97-AF65-F5344CB8AC3E}">
        <p14:creationId xmlns:p14="http://schemas.microsoft.com/office/powerpoint/2010/main" val="42737956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10B1BD-E1EF-485F-83E8-2322FF5E2995}" type="slidenum">
              <a:rPr lang="en-US" smtClean="0"/>
              <a:pPr/>
              <a:t>19</a:t>
            </a:fld>
            <a:endParaRPr lang="en-US"/>
          </a:p>
        </p:txBody>
      </p:sp>
    </p:spTree>
    <p:extLst>
      <p:ext uri="{BB962C8B-B14F-4D97-AF65-F5344CB8AC3E}">
        <p14:creationId xmlns:p14="http://schemas.microsoft.com/office/powerpoint/2010/main" val="33149039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Give a little of the history of Design Science, mention work</a:t>
            </a:r>
            <a:r>
              <a:rPr lang="en-US" baseline="0" dirty="0" smtClean="0"/>
              <a:t> in standards communities</a:t>
            </a:r>
            <a:endParaRPr lang="en-US" dirty="0"/>
          </a:p>
        </p:txBody>
      </p:sp>
      <p:sp>
        <p:nvSpPr>
          <p:cNvPr id="4" name="Slide Number Placeholder 3"/>
          <p:cNvSpPr>
            <a:spLocks noGrp="1"/>
          </p:cNvSpPr>
          <p:nvPr>
            <p:ph type="sldNum" sz="quarter" idx="10"/>
          </p:nvPr>
        </p:nvSpPr>
        <p:spPr/>
        <p:txBody>
          <a:bodyPr/>
          <a:lstStyle/>
          <a:p>
            <a:fld id="{7610B1BD-E1EF-485F-83E8-2322FF5E2995}" type="slidenum">
              <a:rPr lang="en-US" smtClean="0"/>
              <a:pPr/>
              <a:t>2</a:t>
            </a:fld>
            <a:endParaRPr lang="en-US"/>
          </a:p>
        </p:txBody>
      </p:sp>
    </p:spTree>
    <p:extLst>
      <p:ext uri="{BB962C8B-B14F-4D97-AF65-F5344CB8AC3E}">
        <p14:creationId xmlns:p14="http://schemas.microsoft.com/office/powerpoint/2010/main" val="25817034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a:t>
            </a:r>
            <a:r>
              <a:rPr lang="en-US" baseline="0" dirty="0" smtClean="0"/>
              <a:t> may be required by government statute to support readers with vision/learning disabilities, and even if you don’t have to meet government regulations, why limit your audience?</a:t>
            </a:r>
            <a:endParaRPr lang="en-US" dirty="0"/>
          </a:p>
        </p:txBody>
      </p:sp>
      <p:sp>
        <p:nvSpPr>
          <p:cNvPr id="4" name="Slide Number Placeholder 3"/>
          <p:cNvSpPr>
            <a:spLocks noGrp="1"/>
          </p:cNvSpPr>
          <p:nvPr>
            <p:ph type="sldNum" sz="quarter" idx="10"/>
          </p:nvPr>
        </p:nvSpPr>
        <p:spPr/>
        <p:txBody>
          <a:bodyPr/>
          <a:lstStyle/>
          <a:p>
            <a:fld id="{7610B1BD-E1EF-485F-83E8-2322FF5E2995}" type="slidenum">
              <a:rPr lang="en-US" smtClean="0"/>
              <a:pPr/>
              <a:t>20</a:t>
            </a:fld>
            <a:endParaRPr lang="en-US"/>
          </a:p>
        </p:txBody>
      </p:sp>
    </p:spTree>
    <p:extLst>
      <p:ext uri="{BB962C8B-B14F-4D97-AF65-F5344CB8AC3E}">
        <p14:creationId xmlns:p14="http://schemas.microsoft.com/office/powerpoint/2010/main" val="19441186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10B1BD-E1EF-485F-83E8-2322FF5E2995}" type="slidenum">
              <a:rPr lang="en-US" smtClean="0"/>
              <a:pPr/>
              <a:t>21</a:t>
            </a:fld>
            <a:endParaRPr lang="en-US"/>
          </a:p>
        </p:txBody>
      </p:sp>
    </p:spTree>
    <p:extLst>
      <p:ext uri="{BB962C8B-B14F-4D97-AF65-F5344CB8AC3E}">
        <p14:creationId xmlns:p14="http://schemas.microsoft.com/office/powerpoint/2010/main" val="675634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10B1BD-E1EF-485F-83E8-2322FF5E2995}" type="slidenum">
              <a:rPr lang="en-US" smtClean="0"/>
              <a:pPr/>
              <a:t>22</a:t>
            </a:fld>
            <a:endParaRPr lang="en-US"/>
          </a:p>
        </p:txBody>
      </p:sp>
    </p:spTree>
    <p:extLst>
      <p:ext uri="{BB962C8B-B14F-4D97-AF65-F5344CB8AC3E}">
        <p14:creationId xmlns:p14="http://schemas.microsoft.com/office/powerpoint/2010/main" val="4782388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10B1BD-E1EF-485F-83E8-2322FF5E2995}" type="slidenum">
              <a:rPr lang="en-US" smtClean="0"/>
              <a:pPr/>
              <a:t>23</a:t>
            </a:fld>
            <a:endParaRPr lang="en-US"/>
          </a:p>
        </p:txBody>
      </p:sp>
    </p:spTree>
    <p:extLst>
      <p:ext uri="{BB962C8B-B14F-4D97-AF65-F5344CB8AC3E}">
        <p14:creationId xmlns:p14="http://schemas.microsoft.com/office/powerpoint/2010/main" val="4825545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10B1BD-E1EF-485F-83E8-2322FF5E2995}" type="slidenum">
              <a:rPr lang="en-US" smtClean="0"/>
              <a:pPr/>
              <a:t>24</a:t>
            </a:fld>
            <a:endParaRPr lang="en-US"/>
          </a:p>
        </p:txBody>
      </p:sp>
    </p:spTree>
    <p:extLst>
      <p:ext uri="{BB962C8B-B14F-4D97-AF65-F5344CB8AC3E}">
        <p14:creationId xmlns:p14="http://schemas.microsoft.com/office/powerpoint/2010/main" val="384829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10B1BD-E1EF-485F-83E8-2322FF5E2995}" type="slidenum">
              <a:rPr lang="en-US" smtClean="0"/>
              <a:pPr/>
              <a:t>3</a:t>
            </a:fld>
            <a:endParaRPr lang="en-US"/>
          </a:p>
        </p:txBody>
      </p:sp>
    </p:spTree>
    <p:extLst>
      <p:ext uri="{BB962C8B-B14F-4D97-AF65-F5344CB8AC3E}">
        <p14:creationId xmlns:p14="http://schemas.microsoft.com/office/powerpoint/2010/main" val="4290448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By now I’m sure you’ve heard of MathML.</a:t>
            </a:r>
          </a:p>
          <a:p>
            <a:r>
              <a:rPr lang="en-US" dirty="0" smtClean="0"/>
              <a:t>MathML 2 was</a:t>
            </a:r>
            <a:r>
              <a:rPr lang="en-US" baseline="0" dirty="0" smtClean="0"/>
              <a:t> </a:t>
            </a:r>
            <a:r>
              <a:rPr lang="en-US" baseline="0" dirty="0" err="1" smtClean="0"/>
              <a:t>MathML’s</a:t>
            </a:r>
            <a:r>
              <a:rPr lang="en-US" baseline="0" dirty="0" smtClean="0"/>
              <a:t> coming of age. It </a:t>
            </a:r>
            <a:r>
              <a:rPr lang="en-US" dirty="0" smtClean="0"/>
              <a:t>corrected</a:t>
            </a:r>
            <a:r>
              <a:rPr lang="en-US" baseline="0" dirty="0" smtClean="0"/>
              <a:t> many of the basic problems in MathML 1. For example, there was no way to specify a line break in MathML 1 without the use of tables.</a:t>
            </a:r>
          </a:p>
        </p:txBody>
      </p:sp>
      <p:sp>
        <p:nvSpPr>
          <p:cNvPr id="4" name="Slide Number Placeholder 3"/>
          <p:cNvSpPr>
            <a:spLocks noGrp="1"/>
          </p:cNvSpPr>
          <p:nvPr>
            <p:ph type="sldNum" sz="quarter" idx="10"/>
          </p:nvPr>
        </p:nvSpPr>
        <p:spPr/>
        <p:txBody>
          <a:bodyPr/>
          <a:lstStyle/>
          <a:p>
            <a:fld id="{7610B1BD-E1EF-485F-83E8-2322FF5E2995}" type="slidenum">
              <a:rPr lang="en-US" smtClean="0"/>
              <a:pPr/>
              <a:t>4</a:t>
            </a:fld>
            <a:endParaRPr lang="en-US"/>
          </a:p>
        </p:txBody>
      </p:sp>
    </p:spTree>
    <p:extLst>
      <p:ext uri="{BB962C8B-B14F-4D97-AF65-F5344CB8AC3E}">
        <p14:creationId xmlns:p14="http://schemas.microsoft.com/office/powerpoint/2010/main" val="10818700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a:t>
            </a:r>
            <a:r>
              <a:rPr lang="en-US" baseline="0" dirty="0" smtClean="0"/>
              <a:t> </a:t>
            </a:r>
            <a:r>
              <a:rPr lang="en-US" baseline="0" dirty="0" err="1" smtClean="0"/>
              <a:t>MathML</a:t>
            </a:r>
            <a:r>
              <a:rPr lang="en-US" baseline="0" dirty="0" smtClean="0"/>
              <a:t> 3, </a:t>
            </a:r>
            <a:r>
              <a:rPr lang="en-US" baseline="0" dirty="0" err="1" smtClean="0"/>
              <a:t>MathML</a:t>
            </a:r>
            <a:r>
              <a:rPr lang="en-US" baseline="0" dirty="0" smtClean="0"/>
              <a:t> has reached a new maturity. With this latest version, the working group carefully considered the requirements of the publishing community, and to meet those needs, they established new facilities for line wrapping and line breaking. These include aligning new lines against the first line (such as aligning by the equals sign), specifying a multiplication character to use if the break is between expressions such that the multiplication is implied (for example, here we use a dot multiplication character), and the width of a column so that breaks are automatically inserted into the equation.</a:t>
            </a:r>
            <a:endParaRPr lang="en-US" dirty="0"/>
          </a:p>
        </p:txBody>
      </p:sp>
      <p:sp>
        <p:nvSpPr>
          <p:cNvPr id="4" name="Slide Number Placeholder 3"/>
          <p:cNvSpPr>
            <a:spLocks noGrp="1"/>
          </p:cNvSpPr>
          <p:nvPr>
            <p:ph type="sldNum" sz="quarter" idx="10"/>
          </p:nvPr>
        </p:nvSpPr>
        <p:spPr/>
        <p:txBody>
          <a:bodyPr/>
          <a:lstStyle/>
          <a:p>
            <a:fld id="{7610B1BD-E1EF-485F-83E8-2322FF5E2995}" type="slidenum">
              <a:rPr lang="en-US" smtClean="0"/>
              <a:pPr/>
              <a:t>5</a:t>
            </a:fld>
            <a:endParaRPr lang="en-US"/>
          </a:p>
        </p:txBody>
      </p:sp>
    </p:spTree>
    <p:extLst>
      <p:ext uri="{BB962C8B-B14F-4D97-AF65-F5344CB8AC3E}">
        <p14:creationId xmlns:p14="http://schemas.microsoft.com/office/powerpoint/2010/main" val="961261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MathML</a:t>
            </a:r>
            <a:r>
              <a:rPr lang="en-US" dirty="0" smtClean="0"/>
              <a:t> 3</a:t>
            </a:r>
            <a:r>
              <a:rPr lang="en-US" baseline="0" dirty="0" smtClean="0"/>
              <a:t> also adds elementary math notation for the education sector. For example, to specify carries and cross-outs in stacked operations; long division; and repeating decimals</a:t>
            </a:r>
            <a:endParaRPr lang="en-US" dirty="0"/>
          </a:p>
        </p:txBody>
      </p:sp>
      <p:sp>
        <p:nvSpPr>
          <p:cNvPr id="4" name="Slide Number Placeholder 3"/>
          <p:cNvSpPr>
            <a:spLocks noGrp="1"/>
          </p:cNvSpPr>
          <p:nvPr>
            <p:ph type="sldNum" sz="quarter" idx="10"/>
          </p:nvPr>
        </p:nvSpPr>
        <p:spPr/>
        <p:txBody>
          <a:bodyPr/>
          <a:lstStyle/>
          <a:p>
            <a:fld id="{7610B1BD-E1EF-485F-83E8-2322FF5E2995}" type="slidenum">
              <a:rPr lang="en-US" smtClean="0"/>
              <a:pPr/>
              <a:t>6</a:t>
            </a:fld>
            <a:endParaRPr lang="en-US"/>
          </a:p>
        </p:txBody>
      </p:sp>
    </p:spTree>
    <p:extLst>
      <p:ext uri="{BB962C8B-B14F-4D97-AF65-F5344CB8AC3E}">
        <p14:creationId xmlns:p14="http://schemas.microsoft.com/office/powerpoint/2010/main" val="24433710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finally, for those of us who want</a:t>
            </a:r>
            <a:r>
              <a:rPr lang="en-US" baseline="0" dirty="0" smtClean="0"/>
              <a:t> to localize our content, </a:t>
            </a:r>
            <a:r>
              <a:rPr lang="en-US" baseline="0" dirty="0" err="1" smtClean="0"/>
              <a:t>MathML</a:t>
            </a:r>
            <a:r>
              <a:rPr lang="en-US" baseline="0" dirty="0" smtClean="0"/>
              <a:t> now provides international support, from right-to-left language support to support for alternative notations.</a:t>
            </a:r>
            <a:endParaRPr lang="en-US" dirty="0"/>
          </a:p>
        </p:txBody>
      </p:sp>
      <p:sp>
        <p:nvSpPr>
          <p:cNvPr id="4" name="Slide Number Placeholder 3"/>
          <p:cNvSpPr>
            <a:spLocks noGrp="1"/>
          </p:cNvSpPr>
          <p:nvPr>
            <p:ph type="sldNum" sz="quarter" idx="10"/>
          </p:nvPr>
        </p:nvSpPr>
        <p:spPr/>
        <p:txBody>
          <a:bodyPr/>
          <a:lstStyle/>
          <a:p>
            <a:fld id="{7610B1BD-E1EF-485F-83E8-2322FF5E2995}" type="slidenum">
              <a:rPr lang="en-US" smtClean="0"/>
              <a:pPr/>
              <a:t>7</a:t>
            </a:fld>
            <a:endParaRPr lang="en-US"/>
          </a:p>
        </p:txBody>
      </p:sp>
    </p:spTree>
    <p:extLst>
      <p:ext uri="{BB962C8B-B14F-4D97-AF65-F5344CB8AC3E}">
        <p14:creationId xmlns:p14="http://schemas.microsoft.com/office/powerpoint/2010/main" val="41643668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a:t>
            </a:r>
            <a:r>
              <a:rPr lang="en-US" dirty="0" err="1" smtClean="0"/>
              <a:t>MathML</a:t>
            </a:r>
            <a:r>
              <a:rPr lang="en-US" dirty="0" smtClean="0"/>
              <a:t> has gone through its maturation</a:t>
            </a:r>
            <a:r>
              <a:rPr lang="en-US" baseline="0" dirty="0" smtClean="0"/>
              <a:t> process, it has slowly but surely been gaining steam as a worthy format for encoding mathematics. Math is the poor neglected stepchild always, isn’t it? Admit it! Math is the last thing that any of us wants to think about, but to our everlasting consternation, it’s not going away. And it’s the same for standards communities. The Internet was built by scientists for scientists, but HTML, the language behind the World Wide Web, had no built-in support for math until about 6 months ago, when HTML 5 was finalized with </a:t>
            </a:r>
            <a:r>
              <a:rPr lang="en-US" baseline="0" dirty="0" err="1" smtClean="0"/>
              <a:t>MathML</a:t>
            </a:r>
            <a:r>
              <a:rPr lang="en-US" baseline="0" dirty="0" smtClean="0"/>
              <a:t> included, because the HTML working group finally realized what we’ve known all along – math, for better or worse, is here to stay.</a:t>
            </a:r>
            <a:endParaRPr lang="en-US" dirty="0"/>
          </a:p>
        </p:txBody>
      </p:sp>
      <p:sp>
        <p:nvSpPr>
          <p:cNvPr id="4" name="Slide Number Placeholder 3"/>
          <p:cNvSpPr>
            <a:spLocks noGrp="1"/>
          </p:cNvSpPr>
          <p:nvPr>
            <p:ph type="sldNum" sz="quarter" idx="10"/>
          </p:nvPr>
        </p:nvSpPr>
        <p:spPr/>
        <p:txBody>
          <a:bodyPr/>
          <a:lstStyle/>
          <a:p>
            <a:fld id="{7610B1BD-E1EF-485F-83E8-2322FF5E2995}" type="slidenum">
              <a:rPr lang="en-US" smtClean="0"/>
              <a:pPr/>
              <a:t>8</a:t>
            </a:fld>
            <a:endParaRPr lang="en-US"/>
          </a:p>
        </p:txBody>
      </p:sp>
    </p:spTree>
    <p:extLst>
      <p:ext uri="{BB962C8B-B14F-4D97-AF65-F5344CB8AC3E}">
        <p14:creationId xmlns:p14="http://schemas.microsoft.com/office/powerpoint/2010/main" val="3046675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the great news is that </a:t>
            </a:r>
            <a:r>
              <a:rPr lang="en-US" dirty="0" err="1" smtClean="0"/>
              <a:t>MathML</a:t>
            </a:r>
            <a:r>
              <a:rPr lang="en-US" dirty="0" smtClean="0"/>
              <a:t> support is on its</a:t>
            </a:r>
            <a:r>
              <a:rPr lang="en-US" baseline="0" dirty="0" smtClean="0"/>
              <a:t> way!</a:t>
            </a:r>
            <a:endParaRPr lang="en-US" dirty="0"/>
          </a:p>
        </p:txBody>
      </p:sp>
      <p:sp>
        <p:nvSpPr>
          <p:cNvPr id="4" name="Slide Number Placeholder 3"/>
          <p:cNvSpPr>
            <a:spLocks noGrp="1"/>
          </p:cNvSpPr>
          <p:nvPr>
            <p:ph type="sldNum" sz="quarter" idx="10"/>
          </p:nvPr>
        </p:nvSpPr>
        <p:spPr/>
        <p:txBody>
          <a:bodyPr/>
          <a:lstStyle/>
          <a:p>
            <a:fld id="{7610B1BD-E1EF-485F-83E8-2322FF5E2995}" type="slidenum">
              <a:rPr lang="en-US" smtClean="0"/>
              <a:pPr/>
              <a:t>9</a:t>
            </a:fld>
            <a:endParaRPr lang="en-US"/>
          </a:p>
        </p:txBody>
      </p:sp>
    </p:spTree>
    <p:extLst>
      <p:ext uri="{BB962C8B-B14F-4D97-AF65-F5344CB8AC3E}">
        <p14:creationId xmlns:p14="http://schemas.microsoft.com/office/powerpoint/2010/main" val="24639506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subTitle" idx="1"/>
          </p:nvPr>
        </p:nvSpPr>
        <p:spPr>
          <a:xfrm>
            <a:off x="1371600" y="3886200"/>
            <a:ext cx="6400800" cy="1752600"/>
          </a:xfrm>
        </p:spPr>
        <p:txBody>
          <a:bodyPr/>
          <a:lstStyle>
            <a:lvl1pPr marL="0" indent="0" algn="ctr">
              <a:buFontTx/>
              <a:buNone/>
              <a:defRPr>
                <a:solidFill>
                  <a:schemeClr val="tx2"/>
                </a:solidFill>
                <a:effectLst>
                  <a:outerShdw blurRad="38100" dist="38100" dir="2700000" algn="tl">
                    <a:srgbClr val="C0C0C0"/>
                  </a:outerShdw>
                </a:effectLst>
              </a:defRPr>
            </a:lvl1pPr>
          </a:lstStyle>
          <a:p>
            <a:pPr lvl="0"/>
            <a:r>
              <a:rPr lang="en-US" noProof="0" smtClean="0"/>
              <a:t>Click to edit Master subtitle style</a:t>
            </a:r>
          </a:p>
        </p:txBody>
      </p:sp>
      <p:sp>
        <p:nvSpPr>
          <p:cNvPr id="5126" name="Rectangle 6"/>
          <p:cNvSpPr>
            <a:spLocks noGrp="1" noChangeArrowheads="1"/>
          </p:cNvSpPr>
          <p:nvPr>
            <p:ph type="ctrTitle"/>
          </p:nvPr>
        </p:nvSpPr>
        <p:spPr>
          <a:xfrm>
            <a:off x="685800" y="2130425"/>
            <a:ext cx="7772400" cy="1470025"/>
          </a:xfrm>
        </p:spPr>
        <p:txBody>
          <a:bodyPr/>
          <a:lstStyle>
            <a:lvl1pPr>
              <a:defRPr b="1">
                <a:solidFill>
                  <a:schemeClr val="tx1"/>
                </a:solidFill>
                <a:effectLst>
                  <a:outerShdw blurRad="38100" dist="38100" dir="2700000" algn="tl">
                    <a:srgbClr val="C0C0C0"/>
                  </a:outerShdw>
                </a:effectLst>
              </a:defRPr>
            </a:lvl1pPr>
          </a:lstStyle>
          <a:p>
            <a:pPr lvl="0"/>
            <a:r>
              <a:rPr lang="en-US" noProof="0" dirty="0" smtClean="0"/>
              <a:t>Click to edit Master title style</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BCD89D10-68D7-4826-B6E9-E1D29B980D0E}" type="slidenum">
              <a:rPr lang="en-US"/>
              <a:pPr/>
              <a:t>‹#›</a:t>
            </a:fld>
            <a:endParaRPr lang="en-US"/>
          </a:p>
        </p:txBody>
      </p:sp>
    </p:spTree>
    <p:extLst>
      <p:ext uri="{BB962C8B-B14F-4D97-AF65-F5344CB8AC3E}">
        <p14:creationId xmlns:p14="http://schemas.microsoft.com/office/powerpoint/2010/main" val="10467560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5613" y="457200"/>
            <a:ext cx="2219325" cy="56784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6050" y="457200"/>
            <a:ext cx="6507163" cy="56784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82BDF446-98FB-49D5-BA7F-0E9EB5DD5C35}" type="slidenum">
              <a:rPr lang="en-US"/>
              <a:pPr/>
              <a:t>‹#›</a:t>
            </a:fld>
            <a:endParaRPr lang="en-US"/>
          </a:p>
        </p:txBody>
      </p:sp>
    </p:spTree>
    <p:extLst>
      <p:ext uri="{BB962C8B-B14F-4D97-AF65-F5344CB8AC3E}">
        <p14:creationId xmlns:p14="http://schemas.microsoft.com/office/powerpoint/2010/main" val="1757277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51A9F86D-B11E-4864-BE2B-EFFE3FB23D25}" type="slidenum">
              <a:rPr lang="en-US"/>
              <a:pPr/>
              <a:t>‹#›</a:t>
            </a:fld>
            <a:endParaRPr lang="en-US"/>
          </a:p>
        </p:txBody>
      </p:sp>
    </p:spTree>
    <p:extLst>
      <p:ext uri="{BB962C8B-B14F-4D97-AF65-F5344CB8AC3E}">
        <p14:creationId xmlns:p14="http://schemas.microsoft.com/office/powerpoint/2010/main" val="112965591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48407841-4B85-4B5D-BD84-A75E624E9B25}" type="slidenum">
              <a:rPr lang="en-US"/>
              <a:pPr/>
              <a:t>‹#›</a:t>
            </a:fld>
            <a:endParaRPr lang="en-US"/>
          </a:p>
        </p:txBody>
      </p:sp>
    </p:spTree>
    <p:extLst>
      <p:ext uri="{BB962C8B-B14F-4D97-AF65-F5344CB8AC3E}">
        <p14:creationId xmlns:p14="http://schemas.microsoft.com/office/powerpoint/2010/main" val="59103384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54150"/>
            <a:ext cx="4130675" cy="46815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4075" y="1454150"/>
            <a:ext cx="4132263" cy="46815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AB7437DB-A96A-466E-9CB5-8199A7502EE3}" type="slidenum">
              <a:rPr lang="en-US"/>
              <a:pPr/>
              <a:t>‹#›</a:t>
            </a:fld>
            <a:endParaRPr lang="en-US"/>
          </a:p>
        </p:txBody>
      </p:sp>
    </p:spTree>
    <p:extLst>
      <p:ext uri="{BB962C8B-B14F-4D97-AF65-F5344CB8AC3E}">
        <p14:creationId xmlns:p14="http://schemas.microsoft.com/office/powerpoint/2010/main" val="22356238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FA29B9DF-8120-4347-8B24-00EE508F4ACB}" type="slidenum">
              <a:rPr lang="en-US"/>
              <a:pPr/>
              <a:t>‹#›</a:t>
            </a:fld>
            <a:endParaRPr lang="en-US"/>
          </a:p>
        </p:txBody>
      </p:sp>
    </p:spTree>
    <p:extLst>
      <p:ext uri="{BB962C8B-B14F-4D97-AF65-F5344CB8AC3E}">
        <p14:creationId xmlns:p14="http://schemas.microsoft.com/office/powerpoint/2010/main" val="41461714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DE8734F8-9F03-4090-ACAC-022B548BEE1F}" type="slidenum">
              <a:rPr lang="en-US"/>
              <a:pPr/>
              <a:t>‹#›</a:t>
            </a:fld>
            <a:endParaRPr lang="en-US"/>
          </a:p>
        </p:txBody>
      </p:sp>
    </p:spTree>
    <p:extLst>
      <p:ext uri="{BB962C8B-B14F-4D97-AF65-F5344CB8AC3E}">
        <p14:creationId xmlns:p14="http://schemas.microsoft.com/office/powerpoint/2010/main" val="8479259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27E9EC00-6B3B-457D-8580-457E2D7D8CDA}" type="slidenum">
              <a:rPr lang="en-US"/>
              <a:pPr/>
              <a:t>‹#›</a:t>
            </a:fld>
            <a:endParaRPr lang="en-US"/>
          </a:p>
        </p:txBody>
      </p:sp>
    </p:spTree>
    <p:extLst>
      <p:ext uri="{BB962C8B-B14F-4D97-AF65-F5344CB8AC3E}">
        <p14:creationId xmlns:p14="http://schemas.microsoft.com/office/powerpoint/2010/main" val="287804635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8C0225DC-0369-4951-8855-F3C07A8FE0C4}" type="slidenum">
              <a:rPr lang="en-US"/>
              <a:pPr/>
              <a:t>‹#›</a:t>
            </a:fld>
            <a:endParaRPr lang="en-US"/>
          </a:p>
        </p:txBody>
      </p:sp>
    </p:spTree>
    <p:extLst>
      <p:ext uri="{BB962C8B-B14F-4D97-AF65-F5344CB8AC3E}">
        <p14:creationId xmlns:p14="http://schemas.microsoft.com/office/powerpoint/2010/main" val="16379804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BDECA97A-7B56-4BF2-BB66-D97D6106A031}" type="slidenum">
              <a:rPr lang="en-US"/>
              <a:pPr/>
              <a:t>‹#›</a:t>
            </a:fld>
            <a:endParaRPr lang="en-US"/>
          </a:p>
        </p:txBody>
      </p:sp>
    </p:spTree>
    <p:extLst>
      <p:ext uri="{BB962C8B-B14F-4D97-AF65-F5344CB8AC3E}">
        <p14:creationId xmlns:p14="http://schemas.microsoft.com/office/powerpoint/2010/main" val="183253130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bwMode="auto">
          <a:xfrm>
            <a:off x="381000" y="1454150"/>
            <a:ext cx="8415338" cy="4681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102" name="Rectangle 6"/>
          <p:cNvSpPr>
            <a:spLocks noGrp="1" noChangeArrowheads="1"/>
          </p:cNvSpPr>
          <p:nvPr>
            <p:ph type="title"/>
          </p:nvPr>
        </p:nvSpPr>
        <p:spPr bwMode="auto">
          <a:xfrm>
            <a:off x="146050" y="457200"/>
            <a:ext cx="8878888" cy="822325"/>
          </a:xfrm>
          <a:prstGeom prst="rect">
            <a:avLst/>
          </a:prstGeom>
          <a:noFill/>
          <a:ln>
            <a:noFill/>
          </a:ln>
          <a:effectLst/>
          <a:extLst>
            <a:ext uri="{909E8E84-426E-40DD-AFC4-6F175D3DCCD1}">
              <a14:hiddenFill xmlns:a14="http://schemas.microsoft.com/office/drawing/2010/main">
                <a:solidFill>
                  <a:srgbClr val="0000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4106" name="Rectangle 10"/>
          <p:cNvSpPr>
            <a:spLocks noGrp="1" noChangeArrowheads="1"/>
          </p:cNvSpPr>
          <p:nvPr>
            <p:ph type="sldNum" sz="quarter" idx="4"/>
          </p:nvPr>
        </p:nvSpPr>
        <p:spPr bwMode="auto">
          <a:xfrm>
            <a:off x="6553200" y="63500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0" bIns="0" numCol="1" anchor="b" anchorCtr="0" compatLnSpc="1">
            <a:prstTxWarp prst="textNoShape">
              <a:avLst/>
            </a:prstTxWarp>
          </a:bodyPr>
          <a:lstStyle>
            <a:lvl1pPr algn="r">
              <a:defRPr sz="1000">
                <a:solidFill>
                  <a:schemeClr val="bg1"/>
                </a:solidFill>
              </a:defRPr>
            </a:lvl1pPr>
          </a:lstStyle>
          <a:p>
            <a:fld id="{894F2EF4-89DE-4314-AD5A-898D9245585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hf hdr="0" ftr="0" dt="0"/>
  <p:txStyles>
    <p:titleStyle>
      <a:lvl1pPr algn="ctr" rtl="0" fontAlgn="base">
        <a:spcBef>
          <a:spcPct val="0"/>
        </a:spcBef>
        <a:spcAft>
          <a:spcPct val="0"/>
        </a:spcAft>
        <a:defRPr sz="4400" kern="1200">
          <a:solidFill>
            <a:schemeClr val="bg1"/>
          </a:solidFill>
          <a:latin typeface="ITCStoneSerif" panose="02020500000000000000" pitchFamily="18" charset="0"/>
          <a:ea typeface="+mj-ea"/>
          <a:cs typeface="+mj-cs"/>
        </a:defRPr>
      </a:lvl1pPr>
      <a:lvl2pPr algn="ctr" rtl="0" fontAlgn="base">
        <a:spcBef>
          <a:spcPct val="0"/>
        </a:spcBef>
        <a:spcAft>
          <a:spcPct val="0"/>
        </a:spcAft>
        <a:defRPr sz="4400">
          <a:solidFill>
            <a:schemeClr val="bg1"/>
          </a:solidFill>
          <a:latin typeface="StoneSerif-Semibold" pitchFamily="34" charset="0"/>
        </a:defRPr>
      </a:lvl2pPr>
      <a:lvl3pPr algn="ctr" rtl="0" fontAlgn="base">
        <a:spcBef>
          <a:spcPct val="0"/>
        </a:spcBef>
        <a:spcAft>
          <a:spcPct val="0"/>
        </a:spcAft>
        <a:defRPr sz="4400">
          <a:solidFill>
            <a:schemeClr val="bg1"/>
          </a:solidFill>
          <a:latin typeface="StoneSerif-Semibold" pitchFamily="34" charset="0"/>
        </a:defRPr>
      </a:lvl3pPr>
      <a:lvl4pPr algn="ctr" rtl="0" fontAlgn="base">
        <a:spcBef>
          <a:spcPct val="0"/>
        </a:spcBef>
        <a:spcAft>
          <a:spcPct val="0"/>
        </a:spcAft>
        <a:defRPr sz="4400">
          <a:solidFill>
            <a:schemeClr val="bg1"/>
          </a:solidFill>
          <a:latin typeface="StoneSerif-Semibold" pitchFamily="34" charset="0"/>
        </a:defRPr>
      </a:lvl4pPr>
      <a:lvl5pPr algn="ctr" rtl="0" fontAlgn="base">
        <a:spcBef>
          <a:spcPct val="0"/>
        </a:spcBef>
        <a:spcAft>
          <a:spcPct val="0"/>
        </a:spcAft>
        <a:defRPr sz="4400">
          <a:solidFill>
            <a:schemeClr val="bg1"/>
          </a:solidFill>
          <a:latin typeface="StoneSerif-Semibold" pitchFamily="34" charset="0"/>
        </a:defRPr>
      </a:lvl5pPr>
      <a:lvl6pPr marL="457200" algn="ctr" rtl="0" fontAlgn="base">
        <a:spcBef>
          <a:spcPct val="0"/>
        </a:spcBef>
        <a:spcAft>
          <a:spcPct val="0"/>
        </a:spcAft>
        <a:defRPr sz="4400">
          <a:solidFill>
            <a:schemeClr val="bg1"/>
          </a:solidFill>
          <a:latin typeface="StoneSerif-Semibold" pitchFamily="34" charset="0"/>
        </a:defRPr>
      </a:lvl6pPr>
      <a:lvl7pPr marL="914400" algn="ctr" rtl="0" fontAlgn="base">
        <a:spcBef>
          <a:spcPct val="0"/>
        </a:spcBef>
        <a:spcAft>
          <a:spcPct val="0"/>
        </a:spcAft>
        <a:defRPr sz="4400">
          <a:solidFill>
            <a:schemeClr val="bg1"/>
          </a:solidFill>
          <a:latin typeface="StoneSerif-Semibold" pitchFamily="34" charset="0"/>
        </a:defRPr>
      </a:lvl7pPr>
      <a:lvl8pPr marL="1371600" algn="ctr" rtl="0" fontAlgn="base">
        <a:spcBef>
          <a:spcPct val="0"/>
        </a:spcBef>
        <a:spcAft>
          <a:spcPct val="0"/>
        </a:spcAft>
        <a:defRPr sz="4400">
          <a:solidFill>
            <a:schemeClr val="bg1"/>
          </a:solidFill>
          <a:latin typeface="StoneSerif-Semibold" pitchFamily="34" charset="0"/>
        </a:defRPr>
      </a:lvl8pPr>
      <a:lvl9pPr marL="1828800" algn="ctr" rtl="0" fontAlgn="base">
        <a:spcBef>
          <a:spcPct val="0"/>
        </a:spcBef>
        <a:spcAft>
          <a:spcPct val="0"/>
        </a:spcAft>
        <a:defRPr sz="4400">
          <a:solidFill>
            <a:schemeClr val="bg1"/>
          </a:solidFill>
          <a:latin typeface="StoneSerif-Semibold" pitchFamily="34" charset="0"/>
        </a:defRPr>
      </a:lvl9pPr>
    </p:titleStyle>
    <p:bodyStyle>
      <a:lvl1pPr marL="342900" indent="-342900" algn="l" rtl="0" fontAlgn="base">
        <a:spcBef>
          <a:spcPct val="20000"/>
        </a:spcBef>
        <a:spcAft>
          <a:spcPct val="0"/>
        </a:spcAft>
        <a:buSzPct val="90000"/>
        <a:buChar char="•"/>
        <a:defRPr sz="3200" kern="1200">
          <a:solidFill>
            <a:schemeClr val="tx1"/>
          </a:solidFill>
          <a:latin typeface="+mn-lt"/>
          <a:ea typeface="+mn-ea"/>
          <a:cs typeface="+mn-cs"/>
        </a:defRPr>
      </a:lvl1pPr>
      <a:lvl2pPr marL="798513" indent="-341313" algn="l" rtl="0" fontAlgn="base">
        <a:spcBef>
          <a:spcPct val="20000"/>
        </a:spcBef>
        <a:spcAft>
          <a:spcPct val="0"/>
        </a:spcAft>
        <a:buSzPct val="90000"/>
        <a:buChar char="•"/>
        <a:defRPr sz="2800" kern="1200">
          <a:solidFill>
            <a:schemeClr val="tx1"/>
          </a:solidFill>
          <a:latin typeface="+mn-lt"/>
          <a:ea typeface="+mn-ea"/>
          <a:cs typeface="+mn-cs"/>
        </a:defRPr>
      </a:lvl2pPr>
      <a:lvl3pPr marL="1196975" indent="-282575" algn="l" rtl="0" fontAlgn="base">
        <a:spcBef>
          <a:spcPct val="20000"/>
        </a:spcBef>
        <a:spcAft>
          <a:spcPct val="0"/>
        </a:spcAft>
        <a:buSzPct val="90000"/>
        <a:buChar char="•"/>
        <a:defRPr sz="2400" kern="1200">
          <a:solidFill>
            <a:schemeClr val="tx1"/>
          </a:solidFill>
          <a:latin typeface="+mn-lt"/>
          <a:ea typeface="+mn-ea"/>
          <a:cs typeface="+mn-cs"/>
        </a:defRPr>
      </a:lvl3pPr>
      <a:lvl4pPr marL="1600200" indent="-228600" algn="l" rtl="0" fontAlgn="base">
        <a:spcBef>
          <a:spcPct val="20000"/>
        </a:spcBef>
        <a:spcAft>
          <a:spcPct val="0"/>
        </a:spcAft>
        <a:buSzPct val="90000"/>
        <a:buChar char="•"/>
        <a:defRPr sz="2000" kern="1200">
          <a:solidFill>
            <a:schemeClr val="tx1"/>
          </a:solidFill>
          <a:latin typeface="+mn-lt"/>
          <a:ea typeface="+mn-ea"/>
          <a:cs typeface="+mn-cs"/>
        </a:defRPr>
      </a:lvl4pPr>
      <a:lvl5pPr marL="2057400" indent="-228600" algn="l" rtl="0" fontAlgn="base">
        <a:spcBef>
          <a:spcPct val="20000"/>
        </a:spcBef>
        <a:spcAft>
          <a:spcPct val="0"/>
        </a:spcAft>
        <a:buSzPct val="90000"/>
        <a:buChar char="•"/>
        <a:defRPr sz="20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err="1" smtClean="0">
                <a:effectLst/>
              </a:rPr>
              <a:t>MathML</a:t>
            </a:r>
            <a:r>
              <a:rPr lang="en-US" dirty="0" smtClean="0">
                <a:effectLst/>
              </a:rPr>
              <a:t>, </a:t>
            </a:r>
            <a:r>
              <a:rPr lang="en-US" dirty="0" err="1" smtClean="0">
                <a:effectLst/>
              </a:rPr>
              <a:t>MathJax</a:t>
            </a:r>
            <a:r>
              <a:rPr lang="en-US" dirty="0" smtClean="0">
                <a:effectLst/>
              </a:rPr>
              <a:t>, HTML5, and EPUB 3</a:t>
            </a:r>
            <a:endParaRPr lang="en-US" dirty="0"/>
          </a:p>
        </p:txBody>
      </p:sp>
      <p:sp>
        <p:nvSpPr>
          <p:cNvPr id="3" name="Title 2"/>
          <p:cNvSpPr>
            <a:spLocks noGrp="1"/>
          </p:cNvSpPr>
          <p:nvPr>
            <p:ph type="ctrTitle"/>
          </p:nvPr>
        </p:nvSpPr>
        <p:spPr/>
        <p:txBody>
          <a:bodyPr/>
          <a:lstStyle/>
          <a:p>
            <a:r>
              <a:rPr lang="en-US" dirty="0">
                <a:effectLst/>
              </a:rPr>
              <a:t>What you need to know about the Math </a:t>
            </a:r>
            <a:r>
              <a:rPr lang="en-US" dirty="0" smtClean="0">
                <a:effectLst/>
              </a:rPr>
              <a:t>Stack</a:t>
            </a:r>
            <a:endParaRPr lang="en-US" dirty="0"/>
          </a:p>
        </p:txBody>
      </p:sp>
    </p:spTree>
    <p:extLst>
      <p:ext uri="{BB962C8B-B14F-4D97-AF65-F5344CB8AC3E}">
        <p14:creationId xmlns:p14="http://schemas.microsoft.com/office/powerpoint/2010/main" val="2135677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EPUB 3</a:t>
            </a:r>
            <a:endParaRPr lang="en-US" dirty="0"/>
          </a:p>
        </p:txBody>
      </p:sp>
      <p:sp>
        <p:nvSpPr>
          <p:cNvPr id="3" name="Content Placeholder 2"/>
          <p:cNvSpPr>
            <a:spLocks noGrp="1"/>
          </p:cNvSpPr>
          <p:nvPr>
            <p:ph idx="1"/>
          </p:nvPr>
        </p:nvSpPr>
        <p:spPr/>
        <p:txBody>
          <a:bodyPr/>
          <a:lstStyle/>
          <a:p>
            <a:r>
              <a:rPr lang="en-US" dirty="0" smtClean="0"/>
              <a:t>EPUB 2: DAISY and XHTML</a:t>
            </a:r>
          </a:p>
          <a:p>
            <a:r>
              <a:rPr lang="en-US" dirty="0" smtClean="0"/>
              <a:t>DAISY included </a:t>
            </a:r>
            <a:r>
              <a:rPr lang="en-US" dirty="0" err="1" smtClean="0"/>
              <a:t>MathML</a:t>
            </a:r>
            <a:r>
              <a:rPr lang="en-US" dirty="0" smtClean="0"/>
              <a:t>…</a:t>
            </a:r>
          </a:p>
          <a:p>
            <a:r>
              <a:rPr lang="en-US" dirty="0" smtClean="0"/>
              <a:t>… so IDPF was not so far behind on the math curve.</a:t>
            </a:r>
          </a:p>
          <a:p>
            <a:r>
              <a:rPr lang="en-US" dirty="0" smtClean="0"/>
              <a:t>Or were they?</a:t>
            </a:r>
          </a:p>
          <a:p>
            <a:r>
              <a:rPr lang="en-US" dirty="0" smtClean="0"/>
              <a:t>EPUB = XHTML</a:t>
            </a:r>
          </a:p>
          <a:p>
            <a:endParaRPr lang="en-US" dirty="0"/>
          </a:p>
        </p:txBody>
      </p:sp>
      <p:sp>
        <p:nvSpPr>
          <p:cNvPr id="4" name="Slide Number Placeholder 3"/>
          <p:cNvSpPr>
            <a:spLocks noGrp="1"/>
          </p:cNvSpPr>
          <p:nvPr>
            <p:ph type="sldNum" sz="quarter" idx="10"/>
          </p:nvPr>
        </p:nvSpPr>
        <p:spPr/>
        <p:txBody>
          <a:bodyPr/>
          <a:lstStyle/>
          <a:p>
            <a:fld id="{51A9F86D-B11E-4864-BE2B-EFFE3FB23D25}" type="slidenum">
              <a:rPr lang="en-US" smtClean="0"/>
              <a:pPr/>
              <a:t>10</a:t>
            </a:fld>
            <a:endParaRPr lang="en-US"/>
          </a:p>
        </p:txBody>
      </p:sp>
    </p:spTree>
    <p:extLst>
      <p:ext uri="{BB962C8B-B14F-4D97-AF65-F5344CB8AC3E}">
        <p14:creationId xmlns:p14="http://schemas.microsoft.com/office/powerpoint/2010/main" val="41230548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EPUB 3</a:t>
            </a:r>
            <a:endParaRPr lang="en-US" dirty="0"/>
          </a:p>
        </p:txBody>
      </p:sp>
      <p:sp>
        <p:nvSpPr>
          <p:cNvPr id="3" name="Content Placeholder 2"/>
          <p:cNvSpPr>
            <a:spLocks noGrp="1"/>
          </p:cNvSpPr>
          <p:nvPr>
            <p:ph idx="1"/>
          </p:nvPr>
        </p:nvSpPr>
        <p:spPr/>
        <p:txBody>
          <a:bodyPr/>
          <a:lstStyle/>
          <a:p>
            <a:r>
              <a:rPr lang="en-US" dirty="0"/>
              <a:t>EPUB 3 in December </a:t>
            </a:r>
            <a:r>
              <a:rPr lang="en-US" dirty="0" smtClean="0"/>
              <a:t>2011</a:t>
            </a:r>
          </a:p>
          <a:p>
            <a:pPr marL="0" indent="0">
              <a:buNone/>
            </a:pPr>
            <a:endParaRPr lang="en-US" dirty="0" smtClean="0"/>
          </a:p>
          <a:p>
            <a:pPr marL="0" indent="0">
              <a:buNone/>
            </a:pPr>
            <a:r>
              <a:rPr lang="en-US" dirty="0" smtClean="0"/>
              <a:t>“exciting </a:t>
            </a:r>
            <a:r>
              <a:rPr lang="en-US" dirty="0"/>
              <a:t>new format </a:t>
            </a:r>
            <a:r>
              <a:rPr lang="en-US" dirty="0" smtClean="0"/>
              <a:t>… set </a:t>
            </a:r>
            <a:r>
              <a:rPr lang="en-US" dirty="0"/>
              <a:t>to unleash a content revolution in the publishing </a:t>
            </a:r>
            <a:r>
              <a:rPr lang="en-US" dirty="0" smtClean="0"/>
              <a:t>world” – Matt </a:t>
            </a:r>
            <a:r>
              <a:rPr lang="en-US" dirty="0" err="1" smtClean="0"/>
              <a:t>Garrish</a:t>
            </a:r>
            <a:endParaRPr lang="en-US" dirty="0" smtClean="0"/>
          </a:p>
          <a:p>
            <a:pPr marL="0" indent="0">
              <a:buNone/>
            </a:pPr>
            <a:endParaRPr lang="en-US" dirty="0" smtClean="0"/>
          </a:p>
          <a:p>
            <a:pPr marL="0" indent="0">
              <a:buNone/>
            </a:pPr>
            <a:r>
              <a:rPr lang="en-US" dirty="0" smtClean="0"/>
              <a:t>“</a:t>
            </a:r>
            <a:r>
              <a:rPr lang="en-US" dirty="0"/>
              <a:t>The future of e-books is now</a:t>
            </a:r>
            <a:r>
              <a:rPr lang="en-US" dirty="0" smtClean="0"/>
              <a:t>.” – Digital Book World</a:t>
            </a:r>
            <a:endParaRPr lang="en-US" dirty="0"/>
          </a:p>
        </p:txBody>
      </p:sp>
      <p:sp>
        <p:nvSpPr>
          <p:cNvPr id="4" name="Slide Number Placeholder 3"/>
          <p:cNvSpPr>
            <a:spLocks noGrp="1"/>
          </p:cNvSpPr>
          <p:nvPr>
            <p:ph type="sldNum" sz="quarter" idx="10"/>
          </p:nvPr>
        </p:nvSpPr>
        <p:spPr/>
        <p:txBody>
          <a:bodyPr/>
          <a:lstStyle/>
          <a:p>
            <a:fld id="{51A9F86D-B11E-4864-BE2B-EFFE3FB23D25}" type="slidenum">
              <a:rPr lang="en-US" smtClean="0"/>
              <a:pPr/>
              <a:t>11</a:t>
            </a:fld>
            <a:endParaRPr lang="en-US"/>
          </a:p>
        </p:txBody>
      </p:sp>
    </p:spTree>
    <p:extLst>
      <p:ext uri="{BB962C8B-B14F-4D97-AF65-F5344CB8AC3E}">
        <p14:creationId xmlns:p14="http://schemas.microsoft.com/office/powerpoint/2010/main" val="19555895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EPUB 3</a:t>
            </a:r>
            <a:endParaRPr lang="en-US" dirty="0"/>
          </a:p>
        </p:txBody>
      </p:sp>
      <p:sp>
        <p:nvSpPr>
          <p:cNvPr id="3" name="Content Placeholder 2"/>
          <p:cNvSpPr>
            <a:spLocks noGrp="1"/>
          </p:cNvSpPr>
          <p:nvPr>
            <p:ph idx="1"/>
          </p:nvPr>
        </p:nvSpPr>
        <p:spPr/>
        <p:txBody>
          <a:bodyPr/>
          <a:lstStyle/>
          <a:p>
            <a:r>
              <a:rPr lang="en-US" dirty="0" smtClean="0"/>
              <a:t>Built </a:t>
            </a:r>
            <a:r>
              <a:rPr lang="en-US" dirty="0"/>
              <a:t>on HTML </a:t>
            </a:r>
            <a:r>
              <a:rPr lang="en-US" dirty="0" smtClean="0"/>
              <a:t>5</a:t>
            </a:r>
          </a:p>
          <a:p>
            <a:r>
              <a:rPr lang="en-US" dirty="0" err="1" smtClean="0"/>
              <a:t>eReaders</a:t>
            </a:r>
            <a:r>
              <a:rPr lang="en-US" dirty="0" smtClean="0"/>
              <a:t> built on browsers may already support </a:t>
            </a:r>
            <a:r>
              <a:rPr lang="en-US" dirty="0" err="1" smtClean="0"/>
              <a:t>MathML</a:t>
            </a:r>
            <a:r>
              <a:rPr lang="en-US" dirty="0" smtClean="0"/>
              <a:t>!</a:t>
            </a:r>
          </a:p>
          <a:p>
            <a:r>
              <a:rPr lang="en-US" dirty="0" smtClean="0"/>
              <a:t>Example, </a:t>
            </a:r>
            <a:r>
              <a:rPr lang="en-US" dirty="0" err="1" smtClean="0"/>
              <a:t>iBooks</a:t>
            </a:r>
            <a:endParaRPr lang="en-US" dirty="0"/>
          </a:p>
          <a:p>
            <a:endParaRPr lang="en-US" dirty="0"/>
          </a:p>
        </p:txBody>
      </p:sp>
      <p:sp>
        <p:nvSpPr>
          <p:cNvPr id="4" name="Slide Number Placeholder 3"/>
          <p:cNvSpPr>
            <a:spLocks noGrp="1"/>
          </p:cNvSpPr>
          <p:nvPr>
            <p:ph type="sldNum" sz="quarter" idx="10"/>
          </p:nvPr>
        </p:nvSpPr>
        <p:spPr/>
        <p:txBody>
          <a:bodyPr/>
          <a:lstStyle/>
          <a:p>
            <a:fld id="{51A9F86D-B11E-4864-BE2B-EFFE3FB23D25}" type="slidenum">
              <a:rPr lang="en-US" smtClean="0"/>
              <a:pPr/>
              <a:t>12</a:t>
            </a:fld>
            <a:endParaRPr lang="en-US"/>
          </a:p>
        </p:txBody>
      </p:sp>
    </p:spTree>
    <p:extLst>
      <p:ext uri="{BB962C8B-B14F-4D97-AF65-F5344CB8AC3E}">
        <p14:creationId xmlns:p14="http://schemas.microsoft.com/office/powerpoint/2010/main" val="32384688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Filling the Gap</a:t>
            </a:r>
            <a:endParaRPr lang="en-US" dirty="0"/>
          </a:p>
        </p:txBody>
      </p:sp>
      <p:sp>
        <p:nvSpPr>
          <p:cNvPr id="3" name="Content Placeholder 2"/>
          <p:cNvSpPr>
            <a:spLocks noGrp="1"/>
          </p:cNvSpPr>
          <p:nvPr>
            <p:ph idx="1"/>
          </p:nvPr>
        </p:nvSpPr>
        <p:spPr/>
        <p:txBody>
          <a:bodyPr/>
          <a:lstStyle/>
          <a:p>
            <a:r>
              <a:rPr lang="en-US" dirty="0" err="1" smtClean="0"/>
              <a:t>MathML</a:t>
            </a:r>
            <a:r>
              <a:rPr lang="en-US" dirty="0" smtClean="0"/>
              <a:t> support is growing!</a:t>
            </a:r>
          </a:p>
          <a:p>
            <a:r>
              <a:rPr lang="en-US" dirty="0" smtClean="0"/>
              <a:t>But still lots of gaps</a:t>
            </a:r>
          </a:p>
          <a:p>
            <a:pPr lvl="1"/>
            <a:r>
              <a:rPr lang="en-US" dirty="0" smtClean="0"/>
              <a:t>Safari, Opera – support not great</a:t>
            </a:r>
          </a:p>
          <a:p>
            <a:pPr lvl="1"/>
            <a:r>
              <a:rPr lang="en-US" dirty="0" smtClean="0"/>
              <a:t>Chrome and IE – no native support</a:t>
            </a:r>
          </a:p>
          <a:p>
            <a:r>
              <a:rPr lang="en-US" dirty="0" smtClean="0"/>
              <a:t>No content producer likes gaps</a:t>
            </a:r>
          </a:p>
          <a:p>
            <a:r>
              <a:rPr lang="en-US" dirty="0" smtClean="0"/>
              <a:t>Luckily, there’s </a:t>
            </a:r>
            <a:r>
              <a:rPr lang="en-US" dirty="0" err="1" smtClean="0"/>
              <a:t>MathJax</a:t>
            </a:r>
            <a:endParaRPr lang="en-US" dirty="0"/>
          </a:p>
        </p:txBody>
      </p:sp>
      <p:sp>
        <p:nvSpPr>
          <p:cNvPr id="4" name="Slide Number Placeholder 3"/>
          <p:cNvSpPr>
            <a:spLocks noGrp="1"/>
          </p:cNvSpPr>
          <p:nvPr>
            <p:ph type="sldNum" sz="quarter" idx="10"/>
          </p:nvPr>
        </p:nvSpPr>
        <p:spPr/>
        <p:txBody>
          <a:bodyPr/>
          <a:lstStyle/>
          <a:p>
            <a:fld id="{51A9F86D-B11E-4864-BE2B-EFFE3FB23D25}" type="slidenum">
              <a:rPr lang="en-US" smtClean="0"/>
              <a:pPr/>
              <a:t>13</a:t>
            </a:fld>
            <a:endParaRPr lang="en-US"/>
          </a:p>
        </p:txBody>
      </p:sp>
    </p:spTree>
    <p:extLst>
      <p:ext uri="{BB962C8B-B14F-4D97-AF65-F5344CB8AC3E}">
        <p14:creationId xmlns:p14="http://schemas.microsoft.com/office/powerpoint/2010/main" val="34912586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MathJax</a:t>
            </a:r>
            <a:endParaRPr lang="en-US" dirty="0"/>
          </a:p>
        </p:txBody>
      </p:sp>
      <p:sp>
        <p:nvSpPr>
          <p:cNvPr id="3" name="Content Placeholder 2"/>
          <p:cNvSpPr>
            <a:spLocks noGrp="1"/>
          </p:cNvSpPr>
          <p:nvPr>
            <p:ph idx="1"/>
          </p:nvPr>
        </p:nvSpPr>
        <p:spPr/>
        <p:txBody>
          <a:bodyPr/>
          <a:lstStyle/>
          <a:p>
            <a:r>
              <a:rPr lang="en-US" dirty="0"/>
              <a:t>Managed by a consortium including American Mathematical Society and Society for Industrial and Applied Mathematics</a:t>
            </a:r>
          </a:p>
          <a:p>
            <a:r>
              <a:rPr lang="en-US" dirty="0" smtClean="0"/>
              <a:t>Open-source </a:t>
            </a:r>
            <a:r>
              <a:rPr lang="en-US" dirty="0" err="1" smtClean="0"/>
              <a:t>Javascript</a:t>
            </a:r>
            <a:r>
              <a:rPr lang="en-US" dirty="0" smtClean="0"/>
              <a:t> library for rendering </a:t>
            </a:r>
            <a:r>
              <a:rPr lang="en-US" dirty="0" err="1" smtClean="0"/>
              <a:t>MathML</a:t>
            </a:r>
            <a:r>
              <a:rPr lang="en-US" dirty="0" smtClean="0"/>
              <a:t> in any modern browser.</a:t>
            </a:r>
          </a:p>
        </p:txBody>
      </p:sp>
      <p:sp>
        <p:nvSpPr>
          <p:cNvPr id="4" name="Slide Number Placeholder 3"/>
          <p:cNvSpPr>
            <a:spLocks noGrp="1"/>
          </p:cNvSpPr>
          <p:nvPr>
            <p:ph type="sldNum" sz="quarter" idx="10"/>
          </p:nvPr>
        </p:nvSpPr>
        <p:spPr/>
        <p:txBody>
          <a:bodyPr/>
          <a:lstStyle/>
          <a:p>
            <a:fld id="{51A9F86D-B11E-4864-BE2B-EFFE3FB23D25}" type="slidenum">
              <a:rPr lang="en-US" smtClean="0"/>
              <a:pPr/>
              <a:t>14</a:t>
            </a:fld>
            <a:endParaRPr lang="en-US"/>
          </a:p>
        </p:txBody>
      </p:sp>
      <p:pic>
        <p:nvPicPr>
          <p:cNvPr id="3074" name="Picture 2" descr="C:\Users\Autumn\Documents\My Dropbox\STC 2013\logo.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80760" y="5453230"/>
            <a:ext cx="2600325" cy="533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78946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MathJax</a:t>
            </a:r>
            <a:endParaRPr lang="en-US" dirty="0"/>
          </a:p>
        </p:txBody>
      </p:sp>
      <p:sp>
        <p:nvSpPr>
          <p:cNvPr id="3" name="Content Placeholder 2"/>
          <p:cNvSpPr>
            <a:spLocks noGrp="1"/>
          </p:cNvSpPr>
          <p:nvPr>
            <p:ph idx="1"/>
          </p:nvPr>
        </p:nvSpPr>
        <p:spPr/>
        <p:txBody>
          <a:bodyPr/>
          <a:lstStyle/>
          <a:p>
            <a:r>
              <a:rPr lang="en-US" dirty="0" smtClean="0"/>
              <a:t>Chrome, IE, Safari, Firefox, etc.</a:t>
            </a:r>
          </a:p>
          <a:p>
            <a:r>
              <a:rPr lang="en-US" dirty="0" smtClean="0"/>
              <a:t>Mobile devices, laptops, PCs</a:t>
            </a:r>
          </a:p>
          <a:p>
            <a:r>
              <a:rPr lang="en-US" dirty="0" smtClean="0"/>
              <a:t>Wider range of </a:t>
            </a:r>
            <a:r>
              <a:rPr lang="en-US" dirty="0" err="1" smtClean="0"/>
              <a:t>eReaders</a:t>
            </a:r>
            <a:r>
              <a:rPr lang="en-US" dirty="0" smtClean="0"/>
              <a:t>, including </a:t>
            </a:r>
            <a:r>
              <a:rPr lang="en-US" dirty="0" err="1" smtClean="0"/>
              <a:t>Calibre</a:t>
            </a:r>
            <a:r>
              <a:rPr lang="en-US" dirty="0" smtClean="0"/>
              <a:t> and </a:t>
            </a:r>
            <a:r>
              <a:rPr lang="en-US" dirty="0" err="1" smtClean="0"/>
              <a:t>Readium</a:t>
            </a:r>
            <a:r>
              <a:rPr lang="en-US" dirty="0" smtClean="0"/>
              <a:t> (demo)</a:t>
            </a:r>
          </a:p>
          <a:p>
            <a:endParaRPr lang="en-US" dirty="0"/>
          </a:p>
        </p:txBody>
      </p:sp>
      <p:sp>
        <p:nvSpPr>
          <p:cNvPr id="4" name="Slide Number Placeholder 3"/>
          <p:cNvSpPr>
            <a:spLocks noGrp="1"/>
          </p:cNvSpPr>
          <p:nvPr>
            <p:ph type="sldNum" sz="quarter" idx="10"/>
          </p:nvPr>
        </p:nvSpPr>
        <p:spPr/>
        <p:txBody>
          <a:bodyPr/>
          <a:lstStyle/>
          <a:p>
            <a:fld id="{51A9F86D-B11E-4864-BE2B-EFFE3FB23D25}" type="slidenum">
              <a:rPr lang="en-US" smtClean="0"/>
              <a:pPr/>
              <a:t>15</a:t>
            </a:fld>
            <a:endParaRPr lang="en-US"/>
          </a:p>
        </p:txBody>
      </p:sp>
    </p:spTree>
    <p:extLst>
      <p:ext uri="{BB962C8B-B14F-4D97-AF65-F5344CB8AC3E}">
        <p14:creationId xmlns:p14="http://schemas.microsoft.com/office/powerpoint/2010/main" val="2571822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t>
            </a:r>
            <a:r>
              <a:rPr lang="en-US" dirty="0" err="1" smtClean="0"/>
              <a:t>MathML</a:t>
            </a:r>
            <a:r>
              <a:rPr lang="en-US" dirty="0" smtClean="0"/>
              <a:t>?</a:t>
            </a:r>
            <a:endParaRPr lang="en-US" dirty="0"/>
          </a:p>
        </p:txBody>
      </p:sp>
      <p:sp>
        <p:nvSpPr>
          <p:cNvPr id="3" name="Content Placeholder 2"/>
          <p:cNvSpPr>
            <a:spLocks noGrp="1"/>
          </p:cNvSpPr>
          <p:nvPr>
            <p:ph idx="1"/>
          </p:nvPr>
        </p:nvSpPr>
        <p:spPr/>
        <p:txBody>
          <a:bodyPr/>
          <a:lstStyle/>
          <a:p>
            <a:r>
              <a:rPr lang="en-US" dirty="0" smtClean="0"/>
              <a:t>For the same reasons we get excited about HTML5 and EPUB 3:</a:t>
            </a:r>
          </a:p>
          <a:p>
            <a:r>
              <a:rPr lang="en-US" dirty="0" smtClean="0"/>
              <a:t>We can do more with what we have…</a:t>
            </a:r>
          </a:p>
          <a:p>
            <a:endParaRPr lang="en-US" dirty="0"/>
          </a:p>
        </p:txBody>
      </p:sp>
      <p:sp>
        <p:nvSpPr>
          <p:cNvPr id="4" name="Slide Number Placeholder 3"/>
          <p:cNvSpPr>
            <a:spLocks noGrp="1"/>
          </p:cNvSpPr>
          <p:nvPr>
            <p:ph type="sldNum" sz="quarter" idx="10"/>
          </p:nvPr>
        </p:nvSpPr>
        <p:spPr/>
        <p:txBody>
          <a:bodyPr/>
          <a:lstStyle/>
          <a:p>
            <a:fld id="{51A9F86D-B11E-4864-BE2B-EFFE3FB23D25}" type="slidenum">
              <a:rPr lang="en-US" smtClean="0"/>
              <a:pPr/>
              <a:t>16</a:t>
            </a:fld>
            <a:endParaRPr lang="en-US"/>
          </a:p>
        </p:txBody>
      </p:sp>
    </p:spTree>
    <p:extLst>
      <p:ext uri="{BB962C8B-B14F-4D97-AF65-F5344CB8AC3E}">
        <p14:creationId xmlns:p14="http://schemas.microsoft.com/office/powerpoint/2010/main" val="41350144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Searchability</a:t>
            </a:r>
            <a:endParaRPr lang="en-US" dirty="0"/>
          </a:p>
        </p:txBody>
      </p:sp>
      <p:sp>
        <p:nvSpPr>
          <p:cNvPr id="3" name="Content Placeholder 2"/>
          <p:cNvSpPr>
            <a:spLocks noGrp="1"/>
          </p:cNvSpPr>
          <p:nvPr>
            <p:ph idx="1"/>
          </p:nvPr>
        </p:nvSpPr>
        <p:spPr>
          <a:xfrm>
            <a:off x="381000" y="1454150"/>
            <a:ext cx="8643938" cy="4681538"/>
          </a:xfrm>
        </p:spPr>
        <p:txBody>
          <a:bodyPr/>
          <a:lstStyle/>
          <a:p>
            <a:r>
              <a:rPr lang="en-US" dirty="0" smtClean="0"/>
              <a:t>Information Age</a:t>
            </a:r>
          </a:p>
          <a:p>
            <a:r>
              <a:rPr lang="en-US" dirty="0" smtClean="0"/>
              <a:t>Search is key to navigating through all of that information</a:t>
            </a:r>
          </a:p>
          <a:p>
            <a:r>
              <a:rPr lang="en-US" dirty="0" smtClean="0"/>
              <a:t>Math search on the horizon</a:t>
            </a:r>
          </a:p>
          <a:p>
            <a:r>
              <a:rPr lang="en-US" dirty="0"/>
              <a:t>P</a:t>
            </a:r>
            <a:r>
              <a:rPr lang="en-US" dirty="0" smtClean="0"/>
              <a:t>rojects showing success use </a:t>
            </a:r>
            <a:r>
              <a:rPr lang="en-US" dirty="0" err="1" smtClean="0"/>
              <a:t>MathML</a:t>
            </a:r>
            <a:r>
              <a:rPr lang="en-US" dirty="0" smtClean="0"/>
              <a:t>:</a:t>
            </a:r>
          </a:p>
          <a:p>
            <a:pPr lvl="1"/>
            <a:r>
              <a:rPr lang="en-US" dirty="0" err="1" smtClean="0"/>
              <a:t>MathDex</a:t>
            </a:r>
            <a:endParaRPr lang="en-US" dirty="0" smtClean="0"/>
          </a:p>
          <a:p>
            <a:pPr lvl="1"/>
            <a:r>
              <a:rPr lang="en-US" dirty="0" err="1" smtClean="0"/>
              <a:t>EgoMath</a:t>
            </a:r>
            <a:endParaRPr lang="en-US" dirty="0" smtClean="0"/>
          </a:p>
          <a:p>
            <a:pPr lvl="1"/>
            <a:r>
              <a:rPr lang="en-US" dirty="0" err="1" smtClean="0"/>
              <a:t>MathWebSearch</a:t>
            </a:r>
            <a:endParaRPr lang="en-US" dirty="0" smtClean="0"/>
          </a:p>
          <a:p>
            <a:pPr lvl="1"/>
            <a:endParaRPr lang="en-US" dirty="0"/>
          </a:p>
        </p:txBody>
      </p:sp>
      <p:sp>
        <p:nvSpPr>
          <p:cNvPr id="4" name="Slide Number Placeholder 3"/>
          <p:cNvSpPr>
            <a:spLocks noGrp="1"/>
          </p:cNvSpPr>
          <p:nvPr>
            <p:ph type="sldNum" sz="quarter" idx="10"/>
          </p:nvPr>
        </p:nvSpPr>
        <p:spPr/>
        <p:txBody>
          <a:bodyPr/>
          <a:lstStyle/>
          <a:p>
            <a:fld id="{51A9F86D-B11E-4864-BE2B-EFFE3FB23D25}" type="slidenum">
              <a:rPr lang="en-US" smtClean="0"/>
              <a:pPr/>
              <a:t>17</a:t>
            </a:fld>
            <a:endParaRPr lang="en-US"/>
          </a:p>
        </p:txBody>
      </p:sp>
    </p:spTree>
    <p:extLst>
      <p:ext uri="{BB962C8B-B14F-4D97-AF65-F5344CB8AC3E}">
        <p14:creationId xmlns:p14="http://schemas.microsoft.com/office/powerpoint/2010/main" val="38670589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Localization</a:t>
            </a:r>
            <a:endParaRPr lang="en-US" dirty="0"/>
          </a:p>
        </p:txBody>
      </p:sp>
      <p:sp>
        <p:nvSpPr>
          <p:cNvPr id="4" name="Slide Number Placeholder 3"/>
          <p:cNvSpPr>
            <a:spLocks noGrp="1"/>
          </p:cNvSpPr>
          <p:nvPr>
            <p:ph type="sldNum" sz="quarter" idx="10"/>
          </p:nvPr>
        </p:nvSpPr>
        <p:spPr/>
        <p:txBody>
          <a:bodyPr/>
          <a:lstStyle/>
          <a:p>
            <a:fld id="{51A9F86D-B11E-4864-BE2B-EFFE3FB23D25}" type="slidenum">
              <a:rPr lang="en-US" smtClean="0"/>
              <a:pPr/>
              <a:t>18</a:t>
            </a:fld>
            <a:endParaRPr lang="en-US"/>
          </a:p>
        </p:txBody>
      </p:sp>
      <p:pic>
        <p:nvPicPr>
          <p:cNvPr id="4098" name="Picture 2" descr="C:\Program Files\MathFlow SDK 2.0a\windows\samples\STC 2013\elementary2.pn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415759" y="1637776"/>
            <a:ext cx="2304762" cy="4314286"/>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Program Files\MathFlow SDK 2.0a\windows\samples\STC 2013\international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8183" y="1800008"/>
            <a:ext cx="2809875" cy="4048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657794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Flexibility</a:t>
            </a:r>
            <a:endParaRPr lang="en-US" dirty="0"/>
          </a:p>
        </p:txBody>
      </p:sp>
      <p:sp>
        <p:nvSpPr>
          <p:cNvPr id="3" name="Content Placeholder 2"/>
          <p:cNvSpPr>
            <a:spLocks noGrp="1"/>
          </p:cNvSpPr>
          <p:nvPr>
            <p:ph idx="1"/>
          </p:nvPr>
        </p:nvSpPr>
        <p:spPr/>
        <p:txBody>
          <a:bodyPr/>
          <a:lstStyle/>
          <a:p>
            <a:r>
              <a:rPr lang="en-US" dirty="0" smtClean="0"/>
              <a:t>Easily target a range of devices:</a:t>
            </a:r>
          </a:p>
          <a:p>
            <a:pPr lvl="1"/>
            <a:r>
              <a:rPr lang="en-US" dirty="0" smtClean="0"/>
              <a:t>Mobile devices</a:t>
            </a:r>
          </a:p>
          <a:p>
            <a:pPr lvl="1"/>
            <a:r>
              <a:rPr lang="en-US" dirty="0" smtClean="0"/>
              <a:t>PCs</a:t>
            </a:r>
          </a:p>
          <a:p>
            <a:pPr lvl="1"/>
            <a:r>
              <a:rPr lang="en-US" dirty="0" smtClean="0"/>
              <a:t>Retina display</a:t>
            </a:r>
          </a:p>
          <a:p>
            <a:r>
              <a:rPr lang="en-US" dirty="0" err="1" smtClean="0"/>
              <a:t>Stylesheets</a:t>
            </a:r>
            <a:r>
              <a:rPr lang="en-US" dirty="0" smtClean="0"/>
              <a:t> give you power over presentation</a:t>
            </a:r>
          </a:p>
        </p:txBody>
      </p:sp>
      <p:sp>
        <p:nvSpPr>
          <p:cNvPr id="4" name="Slide Number Placeholder 3"/>
          <p:cNvSpPr>
            <a:spLocks noGrp="1"/>
          </p:cNvSpPr>
          <p:nvPr>
            <p:ph type="sldNum" sz="quarter" idx="10"/>
          </p:nvPr>
        </p:nvSpPr>
        <p:spPr/>
        <p:txBody>
          <a:bodyPr/>
          <a:lstStyle/>
          <a:p>
            <a:fld id="{51A9F86D-B11E-4864-BE2B-EFFE3FB23D25}" type="slidenum">
              <a:rPr lang="en-US" smtClean="0"/>
              <a:pPr/>
              <a:t>19</a:t>
            </a:fld>
            <a:endParaRPr lang="en-US"/>
          </a:p>
        </p:txBody>
      </p:sp>
    </p:spTree>
    <p:extLst>
      <p:ext uri="{BB962C8B-B14F-4D97-AF65-F5344CB8AC3E}">
        <p14:creationId xmlns:p14="http://schemas.microsoft.com/office/powerpoint/2010/main" val="2491896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Autumn Cuellar, Associate Product Manager</a:t>
            </a:r>
          </a:p>
          <a:p>
            <a:r>
              <a:rPr lang="en-US" dirty="0" smtClean="0"/>
              <a:t>Design Science</a:t>
            </a:r>
          </a:p>
          <a:p>
            <a:pPr lvl="1"/>
            <a:r>
              <a:rPr lang="en-US" dirty="0" err="1" smtClean="0"/>
              <a:t>MathType</a:t>
            </a:r>
            <a:endParaRPr lang="en-US" dirty="0" smtClean="0"/>
          </a:p>
          <a:p>
            <a:pPr lvl="1"/>
            <a:r>
              <a:rPr lang="en-US" dirty="0" err="1" smtClean="0"/>
              <a:t>MathFlow</a:t>
            </a:r>
            <a:endParaRPr lang="en-US" dirty="0" smtClean="0"/>
          </a:p>
          <a:p>
            <a:pPr lvl="1"/>
            <a:r>
              <a:rPr lang="en-US" dirty="0" err="1" smtClean="0"/>
              <a:t>MathPlayer</a:t>
            </a:r>
            <a:endParaRPr lang="en-US" dirty="0"/>
          </a:p>
          <a:p>
            <a:pPr lvl="1"/>
            <a:r>
              <a:rPr lang="en-US" dirty="0" err="1" smtClean="0"/>
              <a:t>MathDaisy</a:t>
            </a:r>
            <a:endParaRPr lang="en-US" dirty="0" smtClean="0"/>
          </a:p>
          <a:p>
            <a:pPr lvl="1"/>
            <a:r>
              <a:rPr lang="en-US" dirty="0" smtClean="0"/>
              <a:t>Equation Editor</a:t>
            </a:r>
          </a:p>
          <a:p>
            <a:pPr lvl="1"/>
            <a:endParaRPr lang="en-US" dirty="0"/>
          </a:p>
        </p:txBody>
      </p:sp>
      <p:sp>
        <p:nvSpPr>
          <p:cNvPr id="4" name="Slide Number Placeholder 3"/>
          <p:cNvSpPr>
            <a:spLocks noGrp="1"/>
          </p:cNvSpPr>
          <p:nvPr>
            <p:ph type="sldNum" sz="quarter" idx="10"/>
          </p:nvPr>
        </p:nvSpPr>
        <p:spPr/>
        <p:txBody>
          <a:bodyPr/>
          <a:lstStyle/>
          <a:p>
            <a:fld id="{51A9F86D-B11E-4864-BE2B-EFFE3FB23D25}" type="slidenum">
              <a:rPr lang="en-US" smtClean="0"/>
              <a:pPr/>
              <a:t>2</a:t>
            </a:fld>
            <a:endParaRPr lang="en-US"/>
          </a:p>
        </p:txBody>
      </p:sp>
    </p:spTree>
    <p:extLst>
      <p:ext uri="{BB962C8B-B14F-4D97-AF65-F5344CB8AC3E}">
        <p14:creationId xmlns:p14="http://schemas.microsoft.com/office/powerpoint/2010/main" val="11710174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Accessibility</a:t>
            </a:r>
            <a:endParaRPr lang="en-US" dirty="0"/>
          </a:p>
        </p:txBody>
      </p:sp>
      <p:sp>
        <p:nvSpPr>
          <p:cNvPr id="3" name="Content Placeholder 2"/>
          <p:cNvSpPr>
            <a:spLocks noGrp="1"/>
          </p:cNvSpPr>
          <p:nvPr>
            <p:ph idx="1"/>
          </p:nvPr>
        </p:nvSpPr>
        <p:spPr/>
        <p:txBody>
          <a:bodyPr/>
          <a:lstStyle/>
          <a:p>
            <a:r>
              <a:rPr lang="en-US" dirty="0" smtClean="0"/>
              <a:t>The accessibility community favors </a:t>
            </a:r>
            <a:r>
              <a:rPr lang="en-US" dirty="0" err="1" smtClean="0"/>
              <a:t>MathML</a:t>
            </a:r>
            <a:r>
              <a:rPr lang="en-US" dirty="0"/>
              <a:t> </a:t>
            </a:r>
            <a:r>
              <a:rPr lang="en-US" dirty="0" smtClean="0"/>
              <a:t>– NIMAS, DAISY, others</a:t>
            </a:r>
          </a:p>
          <a:p>
            <a:r>
              <a:rPr lang="en-US" dirty="0" smtClean="0"/>
              <a:t>Through </a:t>
            </a:r>
            <a:r>
              <a:rPr lang="en-US" dirty="0" err="1" smtClean="0"/>
              <a:t>MathPlayer</a:t>
            </a:r>
            <a:r>
              <a:rPr lang="en-US" dirty="0" smtClean="0"/>
              <a:t>, several screen readers and Braille translation tools support </a:t>
            </a:r>
            <a:r>
              <a:rPr lang="en-US" dirty="0" err="1" smtClean="0"/>
              <a:t>MathML</a:t>
            </a:r>
            <a:r>
              <a:rPr lang="en-US" dirty="0" smtClean="0"/>
              <a:t> (demo)</a:t>
            </a:r>
            <a:endParaRPr lang="en-US" dirty="0"/>
          </a:p>
        </p:txBody>
      </p:sp>
      <p:sp>
        <p:nvSpPr>
          <p:cNvPr id="4" name="Slide Number Placeholder 3"/>
          <p:cNvSpPr>
            <a:spLocks noGrp="1"/>
          </p:cNvSpPr>
          <p:nvPr>
            <p:ph type="sldNum" sz="quarter" idx="10"/>
          </p:nvPr>
        </p:nvSpPr>
        <p:spPr/>
        <p:txBody>
          <a:bodyPr/>
          <a:lstStyle/>
          <a:p>
            <a:fld id="{51A9F86D-B11E-4864-BE2B-EFFE3FB23D25}" type="slidenum">
              <a:rPr lang="en-US" smtClean="0"/>
              <a:pPr/>
              <a:t>20</a:t>
            </a:fld>
            <a:endParaRPr lang="en-US"/>
          </a:p>
        </p:txBody>
      </p:sp>
    </p:spTree>
    <p:extLst>
      <p:ext uri="{BB962C8B-B14F-4D97-AF65-F5344CB8AC3E}">
        <p14:creationId xmlns:p14="http://schemas.microsoft.com/office/powerpoint/2010/main" val="28634418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Interoperability</a:t>
            </a:r>
            <a:endParaRPr lang="en-US" dirty="0"/>
          </a:p>
        </p:txBody>
      </p:sp>
      <p:sp>
        <p:nvSpPr>
          <p:cNvPr id="3" name="Content Placeholder 2"/>
          <p:cNvSpPr>
            <a:spLocks noGrp="1"/>
          </p:cNvSpPr>
          <p:nvPr>
            <p:ph idx="1"/>
          </p:nvPr>
        </p:nvSpPr>
        <p:spPr/>
        <p:txBody>
          <a:bodyPr/>
          <a:lstStyle/>
          <a:p>
            <a:r>
              <a:rPr lang="en-US" dirty="0" smtClean="0"/>
              <a:t>Wide support of </a:t>
            </a:r>
            <a:r>
              <a:rPr lang="en-US" dirty="0" err="1" smtClean="0"/>
              <a:t>MathML</a:t>
            </a:r>
            <a:r>
              <a:rPr lang="en-US" dirty="0" smtClean="0"/>
              <a:t> in applications: </a:t>
            </a:r>
          </a:p>
          <a:p>
            <a:pPr lvl="1"/>
            <a:r>
              <a:rPr lang="en-US" dirty="0" smtClean="0"/>
              <a:t>CAS</a:t>
            </a:r>
          </a:p>
          <a:p>
            <a:pPr lvl="1"/>
            <a:r>
              <a:rPr lang="en-US" dirty="0" smtClean="0"/>
              <a:t>Graphing</a:t>
            </a:r>
          </a:p>
          <a:p>
            <a:pPr lvl="1"/>
            <a:r>
              <a:rPr lang="en-US" dirty="0" smtClean="0"/>
              <a:t>Calculators</a:t>
            </a:r>
          </a:p>
          <a:p>
            <a:pPr lvl="1"/>
            <a:r>
              <a:rPr lang="en-US" dirty="0"/>
              <a:t>A</a:t>
            </a:r>
            <a:r>
              <a:rPr lang="en-US" dirty="0" smtClean="0"/>
              <a:t>ssessment creators</a:t>
            </a:r>
          </a:p>
          <a:p>
            <a:pPr lvl="1"/>
            <a:r>
              <a:rPr lang="en-US" dirty="0" smtClean="0"/>
              <a:t>Whiteboards</a:t>
            </a:r>
          </a:p>
          <a:p>
            <a:pPr lvl="1"/>
            <a:r>
              <a:rPr lang="en-US" dirty="0"/>
              <a:t>E</a:t>
            </a:r>
            <a:r>
              <a:rPr lang="en-US" dirty="0" smtClean="0"/>
              <a:t>tc.</a:t>
            </a:r>
          </a:p>
          <a:p>
            <a:pPr lvl="1"/>
            <a:r>
              <a:rPr lang="en-US" dirty="0" smtClean="0"/>
              <a:t>(demo)</a:t>
            </a:r>
            <a:endParaRPr lang="en-US" dirty="0"/>
          </a:p>
        </p:txBody>
      </p:sp>
      <p:sp>
        <p:nvSpPr>
          <p:cNvPr id="4" name="Slide Number Placeholder 3"/>
          <p:cNvSpPr>
            <a:spLocks noGrp="1"/>
          </p:cNvSpPr>
          <p:nvPr>
            <p:ph type="sldNum" sz="quarter" idx="10"/>
          </p:nvPr>
        </p:nvSpPr>
        <p:spPr/>
        <p:txBody>
          <a:bodyPr/>
          <a:lstStyle/>
          <a:p>
            <a:fld id="{51A9F86D-B11E-4864-BE2B-EFFE3FB23D25}" type="slidenum">
              <a:rPr lang="en-US" smtClean="0"/>
              <a:pPr/>
              <a:t>21</a:t>
            </a:fld>
            <a:endParaRPr lang="en-US"/>
          </a:p>
        </p:txBody>
      </p:sp>
    </p:spTree>
    <p:extLst>
      <p:ext uri="{BB962C8B-B14F-4D97-AF65-F5344CB8AC3E}">
        <p14:creationId xmlns:p14="http://schemas.microsoft.com/office/powerpoint/2010/main" val="11236151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Get There</a:t>
            </a:r>
            <a:endParaRPr lang="en-US" dirty="0"/>
          </a:p>
        </p:txBody>
      </p:sp>
      <p:sp>
        <p:nvSpPr>
          <p:cNvPr id="3" name="Content Placeholder 2"/>
          <p:cNvSpPr>
            <a:spLocks noGrp="1"/>
          </p:cNvSpPr>
          <p:nvPr>
            <p:ph idx="1"/>
          </p:nvPr>
        </p:nvSpPr>
        <p:spPr/>
        <p:txBody>
          <a:bodyPr/>
          <a:lstStyle/>
          <a:p>
            <a:r>
              <a:rPr lang="en-US" dirty="0" err="1" smtClean="0"/>
              <a:t>Doctypes</a:t>
            </a:r>
            <a:r>
              <a:rPr lang="en-US" dirty="0" smtClean="0"/>
              <a:t> (</a:t>
            </a:r>
            <a:r>
              <a:rPr lang="en-US" dirty="0" err="1" smtClean="0"/>
              <a:t>Docbook</a:t>
            </a:r>
            <a:r>
              <a:rPr lang="en-US" dirty="0" smtClean="0"/>
              <a:t>, DITA)</a:t>
            </a:r>
          </a:p>
          <a:p>
            <a:r>
              <a:rPr lang="en-US" dirty="0" err="1" smtClean="0"/>
              <a:t>MathML</a:t>
            </a:r>
            <a:r>
              <a:rPr lang="en-US" dirty="0" smtClean="0"/>
              <a:t> Editors (</a:t>
            </a:r>
            <a:r>
              <a:rPr lang="en-US" dirty="0" err="1" smtClean="0"/>
              <a:t>MathFlow</a:t>
            </a:r>
            <a:r>
              <a:rPr lang="en-US" dirty="0" smtClean="0"/>
              <a:t>)</a:t>
            </a:r>
          </a:p>
          <a:p>
            <a:r>
              <a:rPr lang="en-US" dirty="0" smtClean="0"/>
              <a:t>Conversion processes (XSLT)</a:t>
            </a:r>
          </a:p>
          <a:p>
            <a:r>
              <a:rPr lang="en-US" dirty="0" err="1" smtClean="0"/>
              <a:t>MathJax</a:t>
            </a:r>
            <a:endParaRPr lang="en-US" dirty="0" smtClean="0"/>
          </a:p>
          <a:p>
            <a:endParaRPr lang="en-US" dirty="0"/>
          </a:p>
        </p:txBody>
      </p:sp>
      <p:sp>
        <p:nvSpPr>
          <p:cNvPr id="4" name="Slide Number Placeholder 3"/>
          <p:cNvSpPr>
            <a:spLocks noGrp="1"/>
          </p:cNvSpPr>
          <p:nvPr>
            <p:ph type="sldNum" sz="quarter" idx="10"/>
          </p:nvPr>
        </p:nvSpPr>
        <p:spPr/>
        <p:txBody>
          <a:bodyPr/>
          <a:lstStyle/>
          <a:p>
            <a:fld id="{51A9F86D-B11E-4864-BE2B-EFFE3FB23D25}" type="slidenum">
              <a:rPr lang="en-US" smtClean="0"/>
              <a:pPr/>
              <a:t>22</a:t>
            </a:fld>
            <a:endParaRPr lang="en-US"/>
          </a:p>
        </p:txBody>
      </p:sp>
    </p:spTree>
    <p:extLst>
      <p:ext uri="{BB962C8B-B14F-4D97-AF65-F5344CB8AC3E}">
        <p14:creationId xmlns:p14="http://schemas.microsoft.com/office/powerpoint/2010/main" val="33010097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HTML5 and EPUB 3 have matured to the point of supporting </a:t>
            </a:r>
            <a:r>
              <a:rPr lang="en-US" dirty="0" err="1" smtClean="0"/>
              <a:t>MathML</a:t>
            </a:r>
            <a:r>
              <a:rPr lang="en-US" dirty="0" smtClean="0"/>
              <a:t> 3</a:t>
            </a:r>
          </a:p>
          <a:p>
            <a:r>
              <a:rPr lang="en-US" dirty="0" smtClean="0"/>
              <a:t>Browsers and </a:t>
            </a:r>
            <a:r>
              <a:rPr lang="en-US" dirty="0" err="1" smtClean="0"/>
              <a:t>eReaders</a:t>
            </a:r>
            <a:r>
              <a:rPr lang="en-US" dirty="0" smtClean="0"/>
              <a:t> are catching up</a:t>
            </a:r>
          </a:p>
          <a:p>
            <a:r>
              <a:rPr lang="en-US" dirty="0" err="1" smtClean="0"/>
              <a:t>MathJax</a:t>
            </a:r>
            <a:r>
              <a:rPr lang="en-US" dirty="0" smtClean="0"/>
              <a:t> is filling the gap ‘til they do</a:t>
            </a:r>
          </a:p>
          <a:p>
            <a:r>
              <a:rPr lang="en-US" dirty="0" smtClean="0"/>
              <a:t>This is great because </a:t>
            </a:r>
            <a:r>
              <a:rPr lang="en-US" dirty="0" err="1" smtClean="0"/>
              <a:t>MathML</a:t>
            </a:r>
            <a:r>
              <a:rPr lang="en-US" dirty="0" smtClean="0"/>
              <a:t> offers exciting avenues for math content!</a:t>
            </a:r>
          </a:p>
          <a:p>
            <a:r>
              <a:rPr lang="en-US" dirty="0" smtClean="0"/>
              <a:t>We can help you take advantage</a:t>
            </a:r>
            <a:endParaRPr lang="en-US" dirty="0"/>
          </a:p>
        </p:txBody>
      </p:sp>
      <p:sp>
        <p:nvSpPr>
          <p:cNvPr id="4" name="Slide Number Placeholder 3"/>
          <p:cNvSpPr>
            <a:spLocks noGrp="1"/>
          </p:cNvSpPr>
          <p:nvPr>
            <p:ph type="sldNum" sz="quarter" idx="10"/>
          </p:nvPr>
        </p:nvSpPr>
        <p:spPr/>
        <p:txBody>
          <a:bodyPr/>
          <a:lstStyle/>
          <a:p>
            <a:fld id="{51A9F86D-B11E-4864-BE2B-EFFE3FB23D25}" type="slidenum">
              <a:rPr lang="en-US" smtClean="0"/>
              <a:pPr/>
              <a:t>23</a:t>
            </a:fld>
            <a:endParaRPr lang="en-US"/>
          </a:p>
        </p:txBody>
      </p:sp>
    </p:spTree>
    <p:extLst>
      <p:ext uri="{BB962C8B-B14F-4D97-AF65-F5344CB8AC3E}">
        <p14:creationId xmlns:p14="http://schemas.microsoft.com/office/powerpoint/2010/main" val="25898859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Science</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dirty="0" smtClean="0"/>
              <a:t>www.dessci.com</a:t>
            </a:r>
            <a:endParaRPr lang="en-US" dirty="0"/>
          </a:p>
        </p:txBody>
      </p:sp>
      <p:sp>
        <p:nvSpPr>
          <p:cNvPr id="4" name="Slide Number Placeholder 3"/>
          <p:cNvSpPr>
            <a:spLocks noGrp="1"/>
          </p:cNvSpPr>
          <p:nvPr>
            <p:ph type="sldNum" sz="quarter" idx="10"/>
          </p:nvPr>
        </p:nvSpPr>
        <p:spPr/>
        <p:txBody>
          <a:bodyPr/>
          <a:lstStyle/>
          <a:p>
            <a:fld id="{51A9F86D-B11E-4864-BE2B-EFFE3FB23D25}" type="slidenum">
              <a:rPr lang="en-US" smtClean="0"/>
              <a:pPr/>
              <a:t>24</a:t>
            </a:fld>
            <a:endParaRPr lang="en-US"/>
          </a:p>
        </p:txBody>
      </p:sp>
    </p:spTree>
    <p:extLst>
      <p:ext uri="{BB962C8B-B14F-4D97-AF65-F5344CB8AC3E}">
        <p14:creationId xmlns:p14="http://schemas.microsoft.com/office/powerpoint/2010/main" val="19085355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377825" y="1454150"/>
            <a:ext cx="8415338" cy="4681538"/>
          </a:xfrm>
        </p:spPr>
        <p:txBody>
          <a:bodyPr/>
          <a:lstStyle/>
          <a:p>
            <a:r>
              <a:rPr lang="en-US" dirty="0" smtClean="0"/>
              <a:t>Exciting new standards developments:</a:t>
            </a:r>
          </a:p>
          <a:p>
            <a:pPr lvl="1"/>
            <a:r>
              <a:rPr lang="en-US" dirty="0" err="1" smtClean="0"/>
              <a:t>MathML</a:t>
            </a:r>
            <a:r>
              <a:rPr lang="en-US" dirty="0" smtClean="0"/>
              <a:t> 3</a:t>
            </a:r>
          </a:p>
          <a:p>
            <a:pPr lvl="1"/>
            <a:r>
              <a:rPr lang="en-US" dirty="0" smtClean="0"/>
              <a:t>HTML5</a:t>
            </a:r>
          </a:p>
          <a:p>
            <a:pPr lvl="1"/>
            <a:r>
              <a:rPr lang="en-US" dirty="0" smtClean="0"/>
              <a:t>EPUB 3</a:t>
            </a:r>
          </a:p>
          <a:p>
            <a:r>
              <a:rPr lang="en-US" dirty="0" smtClean="0"/>
              <a:t>Filling the gaps: </a:t>
            </a:r>
            <a:r>
              <a:rPr lang="en-US" dirty="0" err="1" smtClean="0"/>
              <a:t>MathJax</a:t>
            </a:r>
            <a:endParaRPr lang="en-US" dirty="0" smtClean="0"/>
          </a:p>
          <a:p>
            <a:r>
              <a:rPr lang="en-US" dirty="0" smtClean="0"/>
              <a:t>So why all the fuss about </a:t>
            </a:r>
            <a:r>
              <a:rPr lang="en-US" dirty="0" err="1" smtClean="0"/>
              <a:t>MathML</a:t>
            </a:r>
            <a:r>
              <a:rPr lang="en-US" dirty="0" smtClean="0"/>
              <a:t>?</a:t>
            </a:r>
          </a:p>
          <a:p>
            <a:r>
              <a:rPr lang="en-US" dirty="0" smtClean="0"/>
              <a:t>I want to go there. But how?</a:t>
            </a:r>
          </a:p>
          <a:p>
            <a:r>
              <a:rPr lang="en-US" dirty="0" smtClean="0"/>
              <a:t>Conclusion</a:t>
            </a:r>
          </a:p>
          <a:p>
            <a:endParaRPr lang="en-US" dirty="0" smtClean="0"/>
          </a:p>
          <a:p>
            <a:pPr lvl="1"/>
            <a:endParaRPr lang="en-US" dirty="0" smtClean="0"/>
          </a:p>
        </p:txBody>
      </p:sp>
      <p:sp>
        <p:nvSpPr>
          <p:cNvPr id="4" name="Slide Number Placeholder 3"/>
          <p:cNvSpPr>
            <a:spLocks noGrp="1"/>
          </p:cNvSpPr>
          <p:nvPr>
            <p:ph type="sldNum" sz="quarter" idx="10"/>
          </p:nvPr>
        </p:nvSpPr>
        <p:spPr/>
        <p:txBody>
          <a:bodyPr/>
          <a:lstStyle/>
          <a:p>
            <a:fld id="{51A9F86D-B11E-4864-BE2B-EFFE3FB23D25}" type="slidenum">
              <a:rPr lang="en-US" smtClean="0"/>
              <a:pPr/>
              <a:t>3</a:t>
            </a:fld>
            <a:endParaRPr lang="en-US"/>
          </a:p>
        </p:txBody>
      </p:sp>
    </p:spTree>
    <p:extLst>
      <p:ext uri="{BB962C8B-B14F-4D97-AF65-F5344CB8AC3E}">
        <p14:creationId xmlns:p14="http://schemas.microsoft.com/office/powerpoint/2010/main" val="207832428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MathML</a:t>
            </a:r>
            <a:endParaRPr lang="en-US" dirty="0"/>
          </a:p>
        </p:txBody>
      </p:sp>
      <p:sp>
        <p:nvSpPr>
          <p:cNvPr id="3" name="Content Placeholder 2"/>
          <p:cNvSpPr>
            <a:spLocks noGrp="1"/>
          </p:cNvSpPr>
          <p:nvPr>
            <p:ph idx="1"/>
          </p:nvPr>
        </p:nvSpPr>
        <p:spPr/>
        <p:txBody>
          <a:bodyPr/>
          <a:lstStyle/>
          <a:p>
            <a:r>
              <a:rPr lang="en-US" dirty="0" smtClean="0"/>
              <a:t>The XML standard for encoding mathematics</a:t>
            </a:r>
          </a:p>
          <a:p>
            <a:r>
              <a:rPr lang="en-US" dirty="0" smtClean="0"/>
              <a:t>MathML 1 spec finalized in 1998</a:t>
            </a:r>
          </a:p>
          <a:p>
            <a:r>
              <a:rPr lang="en-US" dirty="0" smtClean="0"/>
              <a:t>MathML 2 in 2003</a:t>
            </a:r>
          </a:p>
          <a:p>
            <a:r>
              <a:rPr lang="en-US" dirty="0" smtClean="0"/>
              <a:t>MathML 3 in late 2010</a:t>
            </a:r>
            <a:endParaRPr lang="en-US" dirty="0"/>
          </a:p>
        </p:txBody>
      </p:sp>
      <p:sp>
        <p:nvSpPr>
          <p:cNvPr id="4" name="Slide Number Placeholder 3"/>
          <p:cNvSpPr>
            <a:spLocks noGrp="1"/>
          </p:cNvSpPr>
          <p:nvPr>
            <p:ph type="sldNum" sz="quarter" idx="10"/>
          </p:nvPr>
        </p:nvSpPr>
        <p:spPr/>
        <p:txBody>
          <a:bodyPr/>
          <a:lstStyle/>
          <a:p>
            <a:fld id="{51A9F86D-B11E-4864-BE2B-EFFE3FB23D25}" type="slidenum">
              <a:rPr lang="en-US" smtClean="0"/>
              <a:pPr/>
              <a:t>4</a:t>
            </a:fld>
            <a:endParaRPr lang="en-US"/>
          </a:p>
        </p:txBody>
      </p:sp>
    </p:spTree>
    <p:extLst>
      <p:ext uri="{BB962C8B-B14F-4D97-AF65-F5344CB8AC3E}">
        <p14:creationId xmlns:p14="http://schemas.microsoft.com/office/powerpoint/2010/main" val="23691404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MathML</a:t>
            </a:r>
            <a:r>
              <a:rPr lang="en-US" dirty="0" smtClean="0"/>
              <a:t> 3</a:t>
            </a:r>
            <a:endParaRPr lang="en-US" dirty="0"/>
          </a:p>
        </p:txBody>
      </p:sp>
      <p:sp>
        <p:nvSpPr>
          <p:cNvPr id="3" name="Content Placeholder 2"/>
          <p:cNvSpPr>
            <a:spLocks noGrp="1"/>
          </p:cNvSpPr>
          <p:nvPr>
            <p:ph idx="1"/>
          </p:nvPr>
        </p:nvSpPr>
        <p:spPr/>
        <p:txBody>
          <a:bodyPr/>
          <a:lstStyle/>
          <a:p>
            <a:r>
              <a:rPr lang="en-US" dirty="0" smtClean="0"/>
              <a:t>Line wrapping and line breaking</a:t>
            </a:r>
          </a:p>
        </p:txBody>
      </p:sp>
      <p:sp>
        <p:nvSpPr>
          <p:cNvPr id="4" name="Slide Number Placeholder 3"/>
          <p:cNvSpPr>
            <a:spLocks noGrp="1"/>
          </p:cNvSpPr>
          <p:nvPr>
            <p:ph type="sldNum" sz="quarter" idx="10"/>
          </p:nvPr>
        </p:nvSpPr>
        <p:spPr/>
        <p:txBody>
          <a:bodyPr/>
          <a:lstStyle/>
          <a:p>
            <a:fld id="{51A9F86D-B11E-4864-BE2B-EFFE3FB23D25}" type="slidenum">
              <a:rPr lang="en-US" smtClean="0"/>
              <a:pPr/>
              <a:t>5</a:t>
            </a:fld>
            <a:endParaRPr lang="en-US"/>
          </a:p>
        </p:txBody>
      </p:sp>
      <p:pic>
        <p:nvPicPr>
          <p:cNvPr id="1026" name="Picture 2" descr="C:\Program Files\MathFlow SDK 2.0a\windows\samples\linebreak.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050" y="2154093"/>
            <a:ext cx="8694738" cy="3095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47106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Program Files\MathFlow SDK 2.0a\windows\samples\elementary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7405" y="1942268"/>
            <a:ext cx="2305050" cy="43148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err="1" smtClean="0"/>
              <a:t>MathML</a:t>
            </a:r>
            <a:r>
              <a:rPr lang="en-US" dirty="0" smtClean="0"/>
              <a:t> 3</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Elementary math</a:t>
            </a:r>
            <a:endParaRPr lang="en-US" dirty="0"/>
          </a:p>
        </p:txBody>
      </p:sp>
      <p:sp>
        <p:nvSpPr>
          <p:cNvPr id="4" name="Slide Number Placeholder 3"/>
          <p:cNvSpPr>
            <a:spLocks noGrp="1"/>
          </p:cNvSpPr>
          <p:nvPr>
            <p:ph type="sldNum" sz="quarter" idx="10"/>
          </p:nvPr>
        </p:nvSpPr>
        <p:spPr/>
        <p:txBody>
          <a:bodyPr/>
          <a:lstStyle/>
          <a:p>
            <a:fld id="{51A9F86D-B11E-4864-BE2B-EFFE3FB23D25}" type="slidenum">
              <a:rPr lang="en-US" smtClean="0"/>
              <a:pPr/>
              <a:t>6</a:t>
            </a:fld>
            <a:endParaRPr lang="en-US"/>
          </a:p>
        </p:txBody>
      </p:sp>
      <p:pic>
        <p:nvPicPr>
          <p:cNvPr id="1026" name="Picture 2" descr="C:\Program Files\MathFlow SDK 2.0a\windows\samples\elementary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9265" y="2675731"/>
            <a:ext cx="2000250" cy="22383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Program Files\MathFlow SDK 2.0a\windows\samples\elementary3.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09384" y="3299580"/>
            <a:ext cx="2733675" cy="80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63997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MathML</a:t>
            </a:r>
            <a:r>
              <a:rPr lang="en-US" dirty="0" smtClean="0"/>
              <a:t> 3</a:t>
            </a:r>
            <a:endParaRPr lang="en-US" dirty="0"/>
          </a:p>
        </p:txBody>
      </p:sp>
      <p:sp>
        <p:nvSpPr>
          <p:cNvPr id="3" name="Content Placeholder 2"/>
          <p:cNvSpPr>
            <a:spLocks noGrp="1"/>
          </p:cNvSpPr>
          <p:nvPr>
            <p:ph idx="1"/>
          </p:nvPr>
        </p:nvSpPr>
        <p:spPr/>
        <p:txBody>
          <a:bodyPr/>
          <a:lstStyle/>
          <a:p>
            <a:r>
              <a:rPr lang="en-US" dirty="0" smtClean="0"/>
              <a:t>International math support</a:t>
            </a:r>
            <a:endParaRPr lang="en-US" dirty="0"/>
          </a:p>
        </p:txBody>
      </p:sp>
      <p:sp>
        <p:nvSpPr>
          <p:cNvPr id="4" name="Slide Number Placeholder 3"/>
          <p:cNvSpPr>
            <a:spLocks noGrp="1"/>
          </p:cNvSpPr>
          <p:nvPr>
            <p:ph type="sldNum" sz="quarter" idx="10"/>
          </p:nvPr>
        </p:nvSpPr>
        <p:spPr/>
        <p:txBody>
          <a:bodyPr/>
          <a:lstStyle/>
          <a:p>
            <a:fld id="{51A9F86D-B11E-4864-BE2B-EFFE3FB23D25}" type="slidenum">
              <a:rPr lang="en-US" smtClean="0"/>
              <a:pPr/>
              <a:t>7</a:t>
            </a:fld>
            <a:endParaRPr lang="en-US"/>
          </a:p>
        </p:txBody>
      </p:sp>
      <p:pic>
        <p:nvPicPr>
          <p:cNvPr id="2050" name="Picture 2" descr="C:\Program Files\MathFlow SDK 2.0a\windows\samples\STC 2013\international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2301874"/>
            <a:ext cx="2362200" cy="3267075"/>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Program Files\MathFlow SDK 2.0a\windows\samples\STC 2013\international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9749" y="2301874"/>
            <a:ext cx="2809875" cy="4048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68956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HTML5</a:t>
            </a:r>
            <a:endParaRPr lang="en-US" dirty="0"/>
          </a:p>
        </p:txBody>
      </p:sp>
      <p:sp>
        <p:nvSpPr>
          <p:cNvPr id="3" name="Content Placeholder 2"/>
          <p:cNvSpPr>
            <a:spLocks noGrp="1"/>
          </p:cNvSpPr>
          <p:nvPr>
            <p:ph idx="1"/>
          </p:nvPr>
        </p:nvSpPr>
        <p:spPr/>
        <p:txBody>
          <a:bodyPr/>
          <a:lstStyle/>
          <a:p>
            <a:r>
              <a:rPr lang="en-US" dirty="0" smtClean="0"/>
              <a:t>World Wide Web - by scientists for scientists…</a:t>
            </a:r>
          </a:p>
          <a:p>
            <a:r>
              <a:rPr lang="en-US" dirty="0" smtClean="0"/>
              <a:t>But HTML, the primary web language, had no support for math…</a:t>
            </a:r>
          </a:p>
          <a:p>
            <a:r>
              <a:rPr lang="en-US" dirty="0" smtClean="0"/>
              <a:t>Until HTML5</a:t>
            </a:r>
            <a:endParaRPr lang="en-US" dirty="0"/>
          </a:p>
        </p:txBody>
      </p:sp>
      <p:sp>
        <p:nvSpPr>
          <p:cNvPr id="4" name="Slide Number Placeholder 3"/>
          <p:cNvSpPr>
            <a:spLocks noGrp="1"/>
          </p:cNvSpPr>
          <p:nvPr>
            <p:ph type="sldNum" sz="quarter" idx="10"/>
          </p:nvPr>
        </p:nvSpPr>
        <p:spPr/>
        <p:txBody>
          <a:bodyPr/>
          <a:lstStyle/>
          <a:p>
            <a:fld id="{51A9F86D-B11E-4864-BE2B-EFFE3FB23D25}" type="slidenum">
              <a:rPr lang="en-US" smtClean="0"/>
              <a:pPr/>
              <a:t>8</a:t>
            </a:fld>
            <a:endParaRPr lang="en-US"/>
          </a:p>
        </p:txBody>
      </p:sp>
    </p:spTree>
    <p:extLst>
      <p:ext uri="{BB962C8B-B14F-4D97-AF65-F5344CB8AC3E}">
        <p14:creationId xmlns:p14="http://schemas.microsoft.com/office/powerpoint/2010/main" val="27048407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HTML5</a:t>
            </a:r>
            <a:endParaRPr lang="en-US" dirty="0"/>
          </a:p>
        </p:txBody>
      </p:sp>
      <p:sp>
        <p:nvSpPr>
          <p:cNvPr id="3" name="Content Placeholder 2"/>
          <p:cNvSpPr>
            <a:spLocks noGrp="1"/>
          </p:cNvSpPr>
          <p:nvPr>
            <p:ph idx="1"/>
          </p:nvPr>
        </p:nvSpPr>
        <p:spPr/>
        <p:txBody>
          <a:bodyPr/>
          <a:lstStyle/>
          <a:p>
            <a:r>
              <a:rPr lang="en-US" dirty="0" smtClean="0"/>
              <a:t>Browser makers have been vocal in their support of HTML5</a:t>
            </a:r>
          </a:p>
          <a:p>
            <a:r>
              <a:rPr lang="en-US" dirty="0" smtClean="0"/>
              <a:t>Already some </a:t>
            </a:r>
            <a:r>
              <a:rPr lang="en-US" dirty="0" err="1" smtClean="0"/>
              <a:t>MathML</a:t>
            </a:r>
            <a:r>
              <a:rPr lang="en-US" dirty="0" smtClean="0"/>
              <a:t> support:</a:t>
            </a:r>
          </a:p>
          <a:p>
            <a:pPr lvl="1"/>
            <a:r>
              <a:rPr lang="en-US" dirty="0" smtClean="0"/>
              <a:t>Gecko – Mozilla/Firefox</a:t>
            </a:r>
          </a:p>
          <a:p>
            <a:pPr lvl="1"/>
            <a:r>
              <a:rPr lang="en-US" dirty="0" err="1" smtClean="0"/>
              <a:t>Webkit</a:t>
            </a:r>
            <a:r>
              <a:rPr lang="en-US" dirty="0" smtClean="0"/>
              <a:t> – Safari</a:t>
            </a:r>
          </a:p>
          <a:p>
            <a:pPr lvl="1"/>
            <a:r>
              <a:rPr lang="en-US" dirty="0" smtClean="0"/>
              <a:t>Opera (through CSS)</a:t>
            </a:r>
            <a:endParaRPr lang="en-US" dirty="0"/>
          </a:p>
        </p:txBody>
      </p:sp>
      <p:sp>
        <p:nvSpPr>
          <p:cNvPr id="4" name="Slide Number Placeholder 3"/>
          <p:cNvSpPr>
            <a:spLocks noGrp="1"/>
          </p:cNvSpPr>
          <p:nvPr>
            <p:ph type="sldNum" sz="quarter" idx="10"/>
          </p:nvPr>
        </p:nvSpPr>
        <p:spPr/>
        <p:txBody>
          <a:bodyPr/>
          <a:lstStyle/>
          <a:p>
            <a:fld id="{51A9F86D-B11E-4864-BE2B-EFFE3FB23D25}" type="slidenum">
              <a:rPr lang="en-US" smtClean="0"/>
              <a:pPr/>
              <a:t>9</a:t>
            </a:fld>
            <a:endParaRPr lang="en-US"/>
          </a:p>
        </p:txBody>
      </p:sp>
    </p:spTree>
    <p:extLst>
      <p:ext uri="{BB962C8B-B14F-4D97-AF65-F5344CB8AC3E}">
        <p14:creationId xmlns:p14="http://schemas.microsoft.com/office/powerpoint/2010/main" val="27886321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DSI Slide Master">
  <a:themeElements>
    <a:clrScheme name="DSI Slide Master 14">
      <a:dk1>
        <a:srgbClr val="000066"/>
      </a:dk1>
      <a:lt1>
        <a:srgbClr val="FFFFFF"/>
      </a:lt1>
      <a:dk2>
        <a:srgbClr val="E29C46"/>
      </a:dk2>
      <a:lt2>
        <a:srgbClr val="79978D"/>
      </a:lt2>
      <a:accent1>
        <a:srgbClr val="DB8F96"/>
      </a:accent1>
      <a:accent2>
        <a:srgbClr val="9B0F45"/>
      </a:accent2>
      <a:accent3>
        <a:srgbClr val="FFFFFF"/>
      </a:accent3>
      <a:accent4>
        <a:srgbClr val="000056"/>
      </a:accent4>
      <a:accent5>
        <a:srgbClr val="EAC6C9"/>
      </a:accent5>
      <a:accent6>
        <a:srgbClr val="8C0C3E"/>
      </a:accent6>
      <a:hlink>
        <a:srgbClr val="41267C"/>
      </a:hlink>
      <a:folHlink>
        <a:srgbClr val="91106E"/>
      </a:folHlink>
    </a:clrScheme>
    <a:fontScheme name="DSI Slide Master">
      <a:majorFont>
        <a:latin typeface="StoneSerif-Semibold"/>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SI Slide 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SI Slide 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SI Slide 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SI Slide 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SI Slide 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SI Slide 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SI Slide 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SI Slide 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SI Slide 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SI Slide 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SI Slide 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SI Slide 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SI Slide Master 13">
        <a:dk1>
          <a:srgbClr val="000066"/>
        </a:dk1>
        <a:lt1>
          <a:srgbClr val="FFFFFF"/>
        </a:lt1>
        <a:dk2>
          <a:srgbClr val="E29C46"/>
        </a:dk2>
        <a:lt2>
          <a:srgbClr val="808080"/>
        </a:lt2>
        <a:accent1>
          <a:srgbClr val="BBE0E3"/>
        </a:accent1>
        <a:accent2>
          <a:srgbClr val="333399"/>
        </a:accent2>
        <a:accent3>
          <a:srgbClr val="FFFFFF"/>
        </a:accent3>
        <a:accent4>
          <a:srgbClr val="000056"/>
        </a:accent4>
        <a:accent5>
          <a:srgbClr val="DAEDEF"/>
        </a:accent5>
        <a:accent6>
          <a:srgbClr val="2D2D8A"/>
        </a:accent6>
        <a:hlink>
          <a:srgbClr val="78978D"/>
        </a:hlink>
        <a:folHlink>
          <a:srgbClr val="91106E"/>
        </a:folHlink>
      </a:clrScheme>
      <a:clrMap bg1="lt1" tx1="dk1" bg2="lt2" tx2="dk2" accent1="accent1" accent2="accent2" accent3="accent3" accent4="accent4" accent5="accent5" accent6="accent6" hlink="hlink" folHlink="folHlink"/>
    </a:extraClrScheme>
    <a:extraClrScheme>
      <a:clrScheme name="DSI Slide Master 14">
        <a:dk1>
          <a:srgbClr val="000066"/>
        </a:dk1>
        <a:lt1>
          <a:srgbClr val="FFFFFF"/>
        </a:lt1>
        <a:dk2>
          <a:srgbClr val="E29C46"/>
        </a:dk2>
        <a:lt2>
          <a:srgbClr val="79978D"/>
        </a:lt2>
        <a:accent1>
          <a:srgbClr val="DB8F96"/>
        </a:accent1>
        <a:accent2>
          <a:srgbClr val="9B0F45"/>
        </a:accent2>
        <a:accent3>
          <a:srgbClr val="FFFFFF"/>
        </a:accent3>
        <a:accent4>
          <a:srgbClr val="000056"/>
        </a:accent4>
        <a:accent5>
          <a:srgbClr val="EAC6C9"/>
        </a:accent5>
        <a:accent6>
          <a:srgbClr val="8C0C3E"/>
        </a:accent6>
        <a:hlink>
          <a:srgbClr val="41267C"/>
        </a:hlink>
        <a:folHlink>
          <a:srgbClr val="91106E"/>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si.pot [Compatibility Mode]" id="{CE977008-DF7C-4629-B3B2-461AF0F0086A}" vid="{3C0BE80B-58A6-427A-B00F-60D290DAFF40}"/>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2056</TotalTime>
  <Words>1506</Words>
  <Application>Microsoft Office PowerPoint</Application>
  <PresentationFormat>On-screen Show (4:3)</PresentationFormat>
  <Paragraphs>183</Paragraphs>
  <Slides>24</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Verdana</vt:lpstr>
      <vt:lpstr>StoneSerif-Semibold</vt:lpstr>
      <vt:lpstr>ITCStoneSerif</vt:lpstr>
      <vt:lpstr>DSI Slide Master</vt:lpstr>
      <vt:lpstr>What you need to know about the Math Stack</vt:lpstr>
      <vt:lpstr>Introduction</vt:lpstr>
      <vt:lpstr>Overview</vt:lpstr>
      <vt:lpstr>MathML</vt:lpstr>
      <vt:lpstr>MathML 3</vt:lpstr>
      <vt:lpstr>MathML 3</vt:lpstr>
      <vt:lpstr>MathML 3</vt:lpstr>
      <vt:lpstr>HTML5</vt:lpstr>
      <vt:lpstr>HTML5</vt:lpstr>
      <vt:lpstr>EPUB 3</vt:lpstr>
      <vt:lpstr>EPUB 3</vt:lpstr>
      <vt:lpstr>EPUB 3</vt:lpstr>
      <vt:lpstr>Filling the Gap</vt:lpstr>
      <vt:lpstr>MathJax</vt:lpstr>
      <vt:lpstr>MathJax</vt:lpstr>
      <vt:lpstr>Why MathML?</vt:lpstr>
      <vt:lpstr>Searchability</vt:lpstr>
      <vt:lpstr>Localization</vt:lpstr>
      <vt:lpstr>Flexibility</vt:lpstr>
      <vt:lpstr>Accessibility</vt:lpstr>
      <vt:lpstr>Interoperability</vt:lpstr>
      <vt:lpstr>How to Get There</vt:lpstr>
      <vt:lpstr>Conclusion</vt:lpstr>
      <vt:lpstr>Design Science</vt:lpstr>
    </vt:vector>
  </TitlesOfParts>
  <Company>Design Science,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you need to know about the Math Stack</dc:title>
  <dc:subject>Module 1, Part A</dc:subject>
  <dc:creator>Autumn Cuellar</dc:creator>
  <dc:description>Overview of MathML Markup</dc:description>
  <cp:lastModifiedBy>John Brown</cp:lastModifiedBy>
  <cp:revision>105</cp:revision>
  <dcterms:created xsi:type="dcterms:W3CDTF">2003-03-28T14:42:14Z</dcterms:created>
  <dcterms:modified xsi:type="dcterms:W3CDTF">2013-05-08T20:26:06Z</dcterms:modified>
</cp:coreProperties>
</file>