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4" r:id="rId2"/>
  </p:sldMasterIdLst>
  <p:notesMasterIdLst>
    <p:notesMasterId r:id="rId15"/>
  </p:notesMasterIdLst>
  <p:sldIdLst>
    <p:sldId id="256" r:id="rId3"/>
    <p:sldId id="258" r:id="rId4"/>
    <p:sldId id="272" r:id="rId5"/>
    <p:sldId id="261" r:id="rId6"/>
    <p:sldId id="264" r:id="rId7"/>
    <p:sldId id="265" r:id="rId8"/>
    <p:sldId id="266" r:id="rId9"/>
    <p:sldId id="267" r:id="rId10"/>
    <p:sldId id="273" r:id="rId11"/>
    <p:sldId id="262" r:id="rId12"/>
    <p:sldId id="270" r:id="rId13"/>
    <p:sldId id="271" r:id="rId14"/>
  </p:sldIdLst>
  <p:sldSz cx="9144000" cy="6858000" type="screen4x3"/>
  <p:notesSz cx="6886575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1"/>
          <p:cNvSpPr/>
          <p:nvPr/>
        </p:nvSpPr>
        <p:spPr>
          <a:xfrm>
            <a:off x="0" y="0"/>
            <a:ext cx="6886800" cy="100188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14" name="PlaceHolder 2"/>
          <p:cNvSpPr>
            <a:spLocks noGrp="1"/>
          </p:cNvSpPr>
          <p:nvPr>
            <p:ph type="hdr"/>
          </p:nvPr>
        </p:nvSpPr>
        <p:spPr>
          <a:xfrm>
            <a:off x="0" y="-720"/>
            <a:ext cx="2982960" cy="501840"/>
          </a:xfrm>
          <a:prstGeom prst="rect">
            <a:avLst/>
          </a:prstGeom>
        </p:spPr>
        <p:txBody>
          <a:bodyPr wrap="none" lIns="116280" tIns="116280" rIns="116280" bIns="116280" anchor="ctr"/>
          <a:lstStyle/>
          <a:p>
            <a:pPr>
              <a:buSzPct val="45000"/>
              <a:buFont typeface="StarSymbol"/>
              <a:buChar char=""/>
            </a:pPr>
            <a:r>
              <a:rPr lang="de-DE" sz="1200"/>
              <a:t>The XSLT Environment</a:t>
            </a:r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dt"/>
          </p:nvPr>
        </p:nvSpPr>
        <p:spPr>
          <a:xfrm>
            <a:off x="3902040" y="-720"/>
            <a:ext cx="2982960" cy="501840"/>
          </a:xfrm>
          <a:prstGeom prst="rect">
            <a:avLst/>
          </a:prstGeom>
        </p:spPr>
        <p:txBody>
          <a:bodyPr wrap="none" lIns="116280" tIns="116280" rIns="116280" bIns="116280" anchor="ctr"/>
          <a:lstStyle/>
          <a:p>
            <a:pPr algn="r">
              <a:buSzPct val="45000"/>
              <a:buFont typeface="StarSymbol"/>
              <a:buChar char=""/>
            </a:pPr>
            <a:r>
              <a:rPr lang="de-DE" sz="1200"/>
              <a:t>19 Sep 2007</a:t>
            </a:r>
            <a:endParaRPr/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917280" y="4759200"/>
            <a:ext cx="5049720" cy="450756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GB"/>
              <a:t>Click to edit the notes' format</a:t>
            </a:r>
            <a:endParaRPr/>
          </a:p>
        </p:txBody>
      </p:sp>
      <p:sp>
        <p:nvSpPr>
          <p:cNvPr id="117" name="PlaceHolder 5"/>
          <p:cNvSpPr>
            <a:spLocks noGrp="1"/>
          </p:cNvSpPr>
          <p:nvPr>
            <p:ph type="ftr"/>
          </p:nvPr>
        </p:nvSpPr>
        <p:spPr>
          <a:xfrm>
            <a:off x="0" y="9516600"/>
            <a:ext cx="2982960" cy="502200"/>
          </a:xfrm>
          <a:prstGeom prst="rect">
            <a:avLst/>
          </a:prstGeom>
        </p:spPr>
        <p:txBody>
          <a:bodyPr wrap="none" lIns="116280" tIns="116280" rIns="116280" bIns="116280" anchor="b"/>
          <a:lstStyle/>
          <a:p>
            <a:pPr>
              <a:buSzPct val="45000"/>
              <a:buFont typeface="StarSymbol"/>
              <a:buChar char=""/>
            </a:pPr>
            <a:r>
              <a:rPr lang="de-DE" sz="1200"/>
              <a:t>Copyright © 2007 Saxonica Limited </a:t>
            </a:r>
            <a:endParaRPr/>
          </a:p>
        </p:txBody>
      </p:sp>
      <p:sp>
        <p:nvSpPr>
          <p:cNvPr id="118" name="PlaceHolder 6"/>
          <p:cNvSpPr>
            <a:spLocks noGrp="1"/>
          </p:cNvSpPr>
          <p:nvPr>
            <p:ph type="sldNum"/>
          </p:nvPr>
        </p:nvSpPr>
        <p:spPr>
          <a:xfrm>
            <a:off x="3902040" y="9516600"/>
            <a:ext cx="2982960" cy="502200"/>
          </a:xfrm>
          <a:prstGeom prst="rect">
            <a:avLst/>
          </a:prstGeom>
        </p:spPr>
        <p:txBody>
          <a:bodyPr wrap="none" lIns="116280" tIns="116280" rIns="116280" bIns="116280" anchor="b"/>
          <a:lstStyle/>
          <a:p>
            <a:pPr algn="r">
              <a:buSzPct val="45000"/>
              <a:buFont typeface="StarSymbol"/>
              <a:buChar char=""/>
            </a:pPr>
            <a:fld id="{B1317121-9121-41C1-B181-C1B1D1C13181}" type="slidenum">
              <a:rPr lang="de-DE" sz="120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8026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0" y="0"/>
            <a:ext cx="2982960" cy="501480"/>
          </a:xfrm>
          <a:prstGeom prst="rect">
            <a:avLst/>
          </a:prstGeom>
        </p:spPr>
        <p:txBody>
          <a:bodyPr wrap="none" lIns="116280" tIns="116280" rIns="116280" bIns="116280" anchor="ctr"/>
          <a:lstStyle/>
          <a:p>
            <a:pPr>
              <a:buFont typeface="StarSymbol"/>
              <a:buChar char=""/>
            </a:pPr>
            <a:r>
              <a:rPr lang="de-DE" sz="1200"/>
              <a:t>The XSLT Environment</a:t>
            </a:r>
            <a:endParaRPr/>
          </a:p>
        </p:txBody>
      </p:sp>
      <p:sp>
        <p:nvSpPr>
          <p:cNvPr id="170" name="CustomShape 2"/>
          <p:cNvSpPr/>
          <p:nvPr/>
        </p:nvSpPr>
        <p:spPr>
          <a:xfrm>
            <a:off x="3902040" y="0"/>
            <a:ext cx="2982960" cy="501480"/>
          </a:xfrm>
          <a:prstGeom prst="rect">
            <a:avLst/>
          </a:prstGeom>
        </p:spPr>
        <p:txBody>
          <a:bodyPr wrap="none" lIns="116280" tIns="116280" rIns="116280" bIns="116280" anchor="ctr"/>
          <a:lstStyle/>
          <a:p>
            <a:pPr algn="r">
              <a:buFont typeface="StarSymbol"/>
              <a:buChar char=""/>
            </a:pPr>
            <a:r>
              <a:rPr lang="de-DE" sz="1200"/>
              <a:t>19 Sep 2007</a:t>
            </a:r>
            <a:endParaRPr/>
          </a:p>
        </p:txBody>
      </p:sp>
      <p:sp>
        <p:nvSpPr>
          <p:cNvPr id="171" name="CustomShape 3"/>
          <p:cNvSpPr/>
          <p:nvPr/>
        </p:nvSpPr>
        <p:spPr>
          <a:xfrm>
            <a:off x="0" y="9516960"/>
            <a:ext cx="2982960" cy="501840"/>
          </a:xfrm>
          <a:prstGeom prst="rect">
            <a:avLst/>
          </a:prstGeom>
        </p:spPr>
        <p:txBody>
          <a:bodyPr wrap="none" lIns="116280" tIns="116280" rIns="116280" bIns="116280" anchor="b"/>
          <a:lstStyle/>
          <a:p>
            <a:pPr>
              <a:buFont typeface="StarSymbol"/>
              <a:buChar char=""/>
            </a:pPr>
            <a:r>
              <a:rPr lang="de-DE" sz="1200"/>
              <a:t>Copyright © 2007 Saxonica Limited </a:t>
            </a:r>
            <a:endParaRPr/>
          </a:p>
        </p:txBody>
      </p:sp>
      <p:sp>
        <p:nvSpPr>
          <p:cNvPr id="172" name="CustomShape 4"/>
          <p:cNvSpPr/>
          <p:nvPr/>
        </p:nvSpPr>
        <p:spPr>
          <a:xfrm>
            <a:off x="3902040" y="9516960"/>
            <a:ext cx="2982960" cy="501840"/>
          </a:xfrm>
          <a:prstGeom prst="rect">
            <a:avLst/>
          </a:prstGeom>
        </p:spPr>
        <p:txBody>
          <a:bodyPr wrap="none" lIns="116280" tIns="116280" rIns="116280" bIns="116280" anchor="b"/>
          <a:lstStyle/>
          <a:p>
            <a:pPr algn="r">
              <a:buFont typeface="StarSymbol"/>
              <a:buChar char=""/>
            </a:pPr>
            <a:fld id="{01F14151-5101-4121-B1D1-91E1D12141E1}" type="slidenum">
              <a:rPr lang="de-DE" sz="1200"/>
              <a:t>1</a:t>
            </a:fld>
            <a:endParaRPr/>
          </a:p>
        </p:txBody>
      </p:sp>
      <p:sp>
        <p:nvSpPr>
          <p:cNvPr id="173" name="PlaceHolder 5"/>
          <p:cNvSpPr>
            <a:spLocks noGrp="1"/>
          </p:cNvSpPr>
          <p:nvPr>
            <p:ph type="body"/>
          </p:nvPr>
        </p:nvSpPr>
        <p:spPr>
          <a:xfrm>
            <a:off x="917280" y="4759200"/>
            <a:ext cx="5049720" cy="4507560"/>
          </a:xfrm>
          <a:prstGeom prst="rect">
            <a:avLst/>
          </a:prstGeom>
        </p:spPr>
        <p:txBody>
          <a:bodyPr wrap="none" lIns="116280" tIns="116280" rIns="116280" bIns="116280" anchor="ctr"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266760" y="1385640"/>
            <a:ext cx="710568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266760" y="3511800"/>
            <a:ext cx="710568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266760" y="138564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3907440" y="138564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3907440" y="351180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266760" y="351180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266760" y="138564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907440" y="138564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 t="16533"/>
          <a:stretch>
            <a:fillRect/>
          </a:stretch>
        </p:blipFill>
        <p:spPr bwMode="auto">
          <a:xfrm>
            <a:off x="0" y="-6350"/>
            <a:ext cx="9144000" cy="6864350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1125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3" name="Picture 5" descr="SAXONICA_LOGO_smal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5362" y="5988051"/>
            <a:ext cx="2087563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266760" y="1385640"/>
            <a:ext cx="7105680" cy="4071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266760" y="1385640"/>
            <a:ext cx="7105680" cy="4164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 t="16533"/>
          <a:stretch>
            <a:fillRect/>
          </a:stretch>
        </p:blipFill>
        <p:spPr bwMode="auto">
          <a:xfrm>
            <a:off x="0" y="-6350"/>
            <a:ext cx="9144000" cy="6864350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1125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7" name="Picture 5" descr="SAXONICA_LOGO_smal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5362" y="5988051"/>
            <a:ext cx="2087563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 dirty="0"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266760" y="1385640"/>
            <a:ext cx="3467160" cy="4164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3907440" y="1385640"/>
            <a:ext cx="3467160" cy="4164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81026" y="53531"/>
            <a:ext cx="9725025" cy="718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281160" y="188640"/>
            <a:ext cx="8456400" cy="5267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266760" y="138564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266760" y="351180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3907440" y="1385640"/>
            <a:ext cx="3467160" cy="4164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266760" y="1385640"/>
            <a:ext cx="7105680" cy="4071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266760" y="1385640"/>
            <a:ext cx="3467160" cy="4164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3907440" y="138564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3907440" y="351180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266760" y="138564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3907440" y="138564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266760" y="3511800"/>
            <a:ext cx="71049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266760" y="1385640"/>
            <a:ext cx="710568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266760" y="3511800"/>
            <a:ext cx="710568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266760" y="138564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3907440" y="138564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3907440" y="351180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266760" y="351180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266760" y="138564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907440" y="138564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266760" y="1385640"/>
            <a:ext cx="7105680" cy="4164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266760" y="1385640"/>
            <a:ext cx="3467160" cy="4164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3907440" y="1385640"/>
            <a:ext cx="3467160" cy="4164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281160" y="188640"/>
            <a:ext cx="8456400" cy="5267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266760" y="138564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266760" y="351180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3907440" y="1385640"/>
            <a:ext cx="3467160" cy="4164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266760" y="1385640"/>
            <a:ext cx="3467160" cy="4164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907440" y="138564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3907440" y="351180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266760" y="138564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3907440" y="1385640"/>
            <a:ext cx="34671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266760" y="3511800"/>
            <a:ext cx="7104960" cy="20354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/>
          <p:cNvPicPr/>
          <p:nvPr/>
        </p:nvPicPr>
        <p:blipFill>
          <a:blip r:embed="rId14"/>
          <a:stretch>
            <a:fillRect/>
          </a:stretch>
        </p:blipFill>
        <p:spPr>
          <a:xfrm>
            <a:off x="-581040" y="0"/>
            <a:ext cx="9725040" cy="7189920"/>
          </a:xfrm>
          <a:prstGeom prst="rect">
            <a:avLst/>
          </a:prstGeom>
        </p:spPr>
      </p:pic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281160" y="188640"/>
            <a:ext cx="8456400" cy="99072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r>
              <a:rPr lang="en-GB"/>
              <a:t>Click to edit the title text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266760" y="1385640"/>
            <a:ext cx="7105680" cy="40708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pPr>
              <a:buFont typeface="Lucida Sans Unicode"/>
              <a:buChar char="•"/>
            </a:pPr>
            <a:r>
              <a:rPr lang="en-GB"/>
              <a:t>Click to edit the outline text format</a:t>
            </a:r>
            <a:endParaRPr/>
          </a:p>
          <a:p>
            <a:pPr lvl="1">
              <a:buFont typeface="Lucida Sans Unicode"/>
              <a:buChar char="–"/>
            </a:pPr>
            <a:r>
              <a:rPr lang="en-GB"/>
              <a:t>Second Outline Level</a:t>
            </a:r>
            <a:endParaRPr/>
          </a:p>
          <a:p>
            <a:pPr lvl="2">
              <a:buFont typeface="Lucida Sans Unicode"/>
              <a:buChar char="•"/>
            </a:pPr>
            <a:r>
              <a:rPr lang="en-GB"/>
              <a:t>Third Outline Level</a:t>
            </a:r>
            <a:endParaRPr/>
          </a:p>
          <a:p>
            <a:pPr lvl="3">
              <a:buFont typeface="Lucida Sans Unicode"/>
              <a:buChar char="–"/>
            </a:pPr>
            <a:r>
              <a:rPr lang="en-GB"/>
              <a:t>Fourth Outline Level</a:t>
            </a:r>
            <a:endParaRPr/>
          </a:p>
          <a:p>
            <a:pPr lvl="4">
              <a:buFont typeface="Lucida Sans Unicode"/>
              <a:buChar char="»"/>
            </a:pPr>
            <a:r>
              <a:rPr lang="en-GB"/>
              <a:t>Fifth Outline Level</a:t>
            </a:r>
            <a:endParaRPr/>
          </a:p>
          <a:p>
            <a:pPr lvl="5">
              <a:buFont typeface="Lucida Sans Unicode"/>
              <a:buChar char="»"/>
            </a:pPr>
            <a:r>
              <a:rPr lang="en-GB"/>
              <a:t>Sixth Outline Level</a:t>
            </a:r>
            <a:endParaRPr/>
          </a:p>
          <a:p>
            <a:pPr lvl="6">
              <a:buFont typeface="Lucida Sans Unicode"/>
              <a:buChar char="»"/>
            </a:pPr>
            <a:r>
              <a:rPr lang="en-GB"/>
              <a:t>Seventh Outline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ftr"/>
          </p:nvPr>
        </p:nvSpPr>
        <p:spPr>
          <a:xfrm>
            <a:off x="-397080" y="6400800"/>
            <a:ext cx="2895480" cy="457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sldNum"/>
          </p:nvPr>
        </p:nvSpPr>
        <p:spPr>
          <a:xfrm>
            <a:off x="7391160" y="6400800"/>
            <a:ext cx="1066680" cy="45756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r">
              <a:buSzPct val="45000"/>
              <a:buFont typeface="StarSymbol"/>
              <a:buChar char=""/>
            </a:pPr>
            <a:fld id="{B13151E1-01A1-41D1-B1B1-B1218191E151}" type="slidenum">
              <a:rPr lang="en-GB" sz="140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4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64480"/>
          </a:xfrm>
          <a:prstGeom prst="rect">
            <a:avLst/>
          </a:prstGeom>
        </p:spPr>
      </p:pic>
      <p:pic>
        <p:nvPicPr>
          <p:cNvPr id="76" name="Picture 5"/>
          <p:cNvPicPr/>
          <p:nvPr/>
        </p:nvPicPr>
        <p:blipFill>
          <a:blip r:embed="rId15"/>
          <a:stretch>
            <a:fillRect/>
          </a:stretch>
        </p:blipFill>
        <p:spPr>
          <a:xfrm>
            <a:off x="6060960" y="6180120"/>
            <a:ext cx="2087640" cy="677880"/>
          </a:xfrm>
          <a:prstGeom prst="rect">
            <a:avLst/>
          </a:prstGeom>
        </p:spPr>
      </p:pic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281160" y="188640"/>
            <a:ext cx="8456400" cy="99072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r>
              <a:rPr lang="en-GB"/>
              <a:t>Click to edit the title text format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266760" y="1385640"/>
            <a:ext cx="7105680" cy="40708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pPr>
              <a:buFont typeface="Lucida Sans Unicode"/>
              <a:buChar char="•"/>
            </a:pPr>
            <a:r>
              <a:rPr lang="en-GB"/>
              <a:t>Click to edit the outline text format</a:t>
            </a:r>
            <a:endParaRPr/>
          </a:p>
          <a:p>
            <a:pPr lvl="1">
              <a:buFont typeface="Lucida Sans Unicode"/>
              <a:buChar char="–"/>
            </a:pPr>
            <a:r>
              <a:rPr lang="en-GB"/>
              <a:t>Second Outline Level</a:t>
            </a:r>
            <a:endParaRPr/>
          </a:p>
          <a:p>
            <a:pPr lvl="2">
              <a:buFont typeface="Lucida Sans Unicode"/>
              <a:buChar char="•"/>
            </a:pPr>
            <a:r>
              <a:rPr lang="en-GB"/>
              <a:t>Third Outline Level</a:t>
            </a:r>
            <a:endParaRPr/>
          </a:p>
          <a:p>
            <a:pPr lvl="3">
              <a:buFont typeface="Lucida Sans Unicode"/>
              <a:buChar char="–"/>
            </a:pPr>
            <a:r>
              <a:rPr lang="en-GB"/>
              <a:t>Fourth Outline Level</a:t>
            </a:r>
            <a:endParaRPr/>
          </a:p>
          <a:p>
            <a:pPr lvl="4">
              <a:buFont typeface="Lucida Sans Unicode"/>
              <a:buChar char="»"/>
            </a:pPr>
            <a:r>
              <a:rPr lang="en-GB"/>
              <a:t>Fifth Outline Level</a:t>
            </a:r>
            <a:endParaRPr/>
          </a:p>
          <a:p>
            <a:pPr lvl="5">
              <a:buFont typeface="Lucida Sans Unicode"/>
              <a:buChar char="»"/>
            </a:pPr>
            <a:r>
              <a:rPr lang="en-GB"/>
              <a:t>Sixth Outline Level</a:t>
            </a:r>
            <a:endParaRPr/>
          </a:p>
          <a:p>
            <a:pPr lvl="6">
              <a:buFont typeface="Lucida Sans Unicode"/>
              <a:buChar char="»"/>
            </a:pPr>
            <a:r>
              <a:rPr lang="en-GB"/>
              <a:t>Seventh Outline Level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ftr"/>
          </p:nvPr>
        </p:nvSpPr>
        <p:spPr>
          <a:xfrm>
            <a:off x="4343040" y="6248520"/>
            <a:ext cx="2057400" cy="2462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sldNum"/>
          </p:nvPr>
        </p:nvSpPr>
        <p:spPr>
          <a:xfrm>
            <a:off x="266400" y="6308280"/>
            <a:ext cx="571320" cy="38160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ctr">
              <a:buSzPct val="45000"/>
              <a:buFont typeface="StarSymbol"/>
              <a:buChar char=""/>
            </a:pPr>
            <a:fld id="{3151F171-D111-4141-A151-5101B1117101}" type="slidenum">
              <a:rPr lang="en-GB" sz="140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axonica/Saxon-CE" TargetMode="External"/><Relationship Id="rId2" Type="http://schemas.openxmlformats.org/officeDocument/2006/relationships/hyperlink" Target="http://www.saxonica.com/documentation/index.html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80000" y="1440000"/>
            <a:ext cx="7677000" cy="3067200"/>
          </a:xfrm>
          <a:prstGeom prst="rect">
            <a:avLst/>
          </a:prstGeom>
        </p:spPr>
        <p:txBody>
          <a:bodyPr anchor="ctr"/>
          <a:lstStyle/>
          <a:p>
            <a:r>
              <a:rPr lang="en-GB" sz="4000">
                <a:solidFill>
                  <a:srgbClr val="663300"/>
                </a:solidFill>
              </a:rPr>
              <a:t>XML on the Web: is it still relevant?
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228960" y="4860000"/>
            <a:ext cx="4991040" cy="2805480"/>
          </a:xfrm>
          <a:prstGeom prst="rect">
            <a:avLst/>
          </a:prstGeom>
        </p:spPr>
        <p:txBody>
          <a:bodyPr/>
          <a:lstStyle/>
          <a:p>
            <a:pPr>
              <a:buFont typeface="StarSymbol"/>
              <a:buChar char=""/>
            </a:pPr>
            <a:endParaRPr dirty="0"/>
          </a:p>
          <a:p>
            <a:pPr>
              <a:buFont typeface="StarSymbol"/>
              <a:buChar char=""/>
            </a:pPr>
            <a:endParaRPr dirty="0"/>
          </a:p>
          <a:p>
            <a:pPr>
              <a:buFont typeface="StarSymbol"/>
              <a:buChar char=""/>
            </a:pPr>
            <a:endParaRPr dirty="0"/>
          </a:p>
          <a:p>
            <a:r>
              <a:rPr lang="en-GB" dirty="0"/>
              <a:t>O'Neil D. </a:t>
            </a:r>
            <a:r>
              <a:rPr lang="en-GB" dirty="0" err="1"/>
              <a:t>Delpratt</a:t>
            </a:r>
            <a:endParaRPr dirty="0"/>
          </a:p>
          <a:p>
            <a:pPr>
              <a:buFont typeface="StarSymbol"/>
              <a:buChar char=""/>
            </a:pPr>
            <a:endParaRPr dirty="0"/>
          </a:p>
          <a:p>
            <a:pPr>
              <a:buFont typeface="StarSymbol"/>
              <a:buChar char=""/>
            </a:pPr>
            <a:endParaRPr dirty="0"/>
          </a:p>
        </p:txBody>
      </p:sp>
      <p:pic>
        <p:nvPicPr>
          <p:cNvPr id="121" name="Picture 120"/>
          <p:cNvPicPr/>
          <p:nvPr/>
        </p:nvPicPr>
        <p:blipFill>
          <a:blip r:embed="rId3"/>
          <a:stretch>
            <a:fillRect/>
          </a:stretch>
        </p:blipFill>
        <p:spPr>
          <a:xfrm>
            <a:off x="5242680" y="5400000"/>
            <a:ext cx="3444480" cy="105588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2"/>
          <p:cNvSpPr txBox="1"/>
          <p:nvPr/>
        </p:nvSpPr>
        <p:spPr>
          <a:xfrm>
            <a:off x="274676" y="1226520"/>
            <a:ext cx="7105680" cy="4800960"/>
          </a:xfrm>
          <a:prstGeom prst="rect">
            <a:avLst/>
          </a:prstGeom>
        </p:spPr>
        <p:txBody>
          <a:bodyPr/>
          <a:lstStyle/>
          <a:p>
            <a:pPr>
              <a:buFont typeface="Lucida Sans Unicode"/>
              <a:buChar char="•"/>
            </a:pPr>
            <a:r>
              <a:rPr lang="en-GB" sz="2000" dirty="0">
                <a:ea typeface="Lucida Sans Unicode"/>
              </a:rPr>
              <a:t>Stripped down version of Saxon 9.3</a:t>
            </a:r>
            <a:endParaRPr sz="2000" dirty="0"/>
          </a:p>
          <a:p>
            <a:pPr lvl="1">
              <a:buFont typeface="Lucida Sans Unicode"/>
              <a:buChar char="–"/>
            </a:pPr>
            <a:r>
              <a:rPr lang="en-GB" sz="2000" dirty="0">
                <a:ea typeface="Lucida Sans Unicode"/>
              </a:rPr>
              <a:t>down to 60K lines of code</a:t>
            </a:r>
            <a:endParaRPr sz="2000" dirty="0"/>
          </a:p>
          <a:p>
            <a:pPr lvl="1">
              <a:buFont typeface="Lucida Sans Unicode"/>
              <a:buChar char="–"/>
            </a:pPr>
            <a:r>
              <a:rPr lang="en-GB" sz="2000" dirty="0">
                <a:ea typeface="Lucida Sans Unicode"/>
              </a:rPr>
              <a:t>but still 100% conformant to XSLT </a:t>
            </a:r>
            <a:r>
              <a:rPr lang="en-GB" sz="2000" dirty="0" smtClean="0">
                <a:ea typeface="Lucida Sans Unicode"/>
              </a:rPr>
              <a:t>2.0</a:t>
            </a:r>
          </a:p>
          <a:p>
            <a:pPr lvl="1">
              <a:buFont typeface="Lucida Sans Unicode"/>
              <a:buChar char="–"/>
            </a:pPr>
            <a:r>
              <a:rPr lang="en-GB" sz="2000" smtClean="0">
                <a:ea typeface="Lucida Sans Unicode"/>
              </a:rPr>
              <a:t>File size 900KB</a:t>
            </a:r>
            <a:endParaRPr lang="en-GB" sz="2000" dirty="0" smtClean="0">
              <a:ea typeface="Lucida Sans Unicode"/>
            </a:endParaRPr>
          </a:p>
          <a:p>
            <a:pPr lvl="1">
              <a:buFont typeface="Lucida Sans Unicode"/>
              <a:buChar char="–"/>
            </a:pPr>
            <a:endParaRPr sz="2000" dirty="0"/>
          </a:p>
          <a:p>
            <a:pPr>
              <a:buFont typeface="Lucida Sans Unicode"/>
              <a:buChar char="•"/>
            </a:pPr>
            <a:r>
              <a:rPr lang="en-GB" sz="2000" dirty="0">
                <a:ea typeface="Lucida Sans Unicode"/>
              </a:rPr>
              <a:t>Compiled to </a:t>
            </a:r>
            <a:r>
              <a:rPr lang="en-GB" sz="2000" dirty="0" smtClean="0">
                <a:ea typeface="Lucida Sans Unicode"/>
              </a:rPr>
              <a:t>JavaScript </a:t>
            </a:r>
            <a:r>
              <a:rPr lang="en-GB" sz="2000" dirty="0">
                <a:ea typeface="Lucida Sans Unicode"/>
              </a:rPr>
              <a:t>using Google Web Toolkit</a:t>
            </a:r>
            <a:endParaRPr sz="2000" dirty="0"/>
          </a:p>
          <a:p>
            <a:pPr lvl="1">
              <a:buFont typeface="Lucida Sans Unicode"/>
              <a:buChar char="–"/>
            </a:pPr>
            <a:r>
              <a:rPr lang="en-GB" sz="2000" dirty="0">
                <a:ea typeface="Lucida Sans Unicode"/>
              </a:rPr>
              <a:t>GWT handles all browser </a:t>
            </a:r>
            <a:r>
              <a:rPr lang="en-GB" sz="2000" dirty="0" smtClean="0">
                <a:ea typeface="Lucida Sans Unicode"/>
              </a:rPr>
              <a:t>differences</a:t>
            </a:r>
          </a:p>
          <a:p>
            <a:pPr lvl="1">
              <a:buFont typeface="Lucida Sans Unicode"/>
              <a:buChar char="–"/>
            </a:pPr>
            <a:endParaRPr sz="2000" dirty="0"/>
          </a:p>
          <a:p>
            <a:pPr>
              <a:buFont typeface="Lucida Sans Unicode"/>
              <a:buChar char="•"/>
            </a:pPr>
            <a:r>
              <a:rPr lang="en-GB" sz="2000" dirty="0">
                <a:ea typeface="Lucida Sans Unicode"/>
              </a:rPr>
              <a:t>Skeletal HTML page contains</a:t>
            </a:r>
            <a:endParaRPr sz="2000" dirty="0"/>
          </a:p>
          <a:p>
            <a:pPr lvl="1">
              <a:buFont typeface="Lucida Sans Unicode"/>
              <a:buChar char="–"/>
            </a:pPr>
            <a:r>
              <a:rPr lang="en-GB" sz="2000" dirty="0">
                <a:ea typeface="Lucida Sans Unicode"/>
              </a:rPr>
              <a:t>a link to the Saxon .JS executable</a:t>
            </a:r>
            <a:endParaRPr sz="2000" dirty="0"/>
          </a:p>
          <a:p>
            <a:pPr lvl="1">
              <a:buFont typeface="Lucida Sans Unicode"/>
              <a:buChar char="–"/>
            </a:pPr>
            <a:r>
              <a:rPr lang="en-GB" sz="2000" dirty="0">
                <a:ea typeface="Lucida Sans Unicode"/>
              </a:rPr>
              <a:t>a link to the XSLT </a:t>
            </a:r>
            <a:r>
              <a:rPr lang="en-GB" sz="2000" dirty="0" err="1">
                <a:ea typeface="Lucida Sans Unicode"/>
              </a:rPr>
              <a:t>stylesheet</a:t>
            </a:r>
            <a:endParaRPr sz="2000" dirty="0"/>
          </a:p>
          <a:p>
            <a:pPr lvl="1">
              <a:buFont typeface="Lucida Sans Unicode"/>
              <a:buChar char="–"/>
            </a:pPr>
            <a:r>
              <a:rPr lang="en-GB" sz="2000" dirty="0">
                <a:ea typeface="Lucida Sans Unicode"/>
              </a:rPr>
              <a:t>optionally, a link to an XML file on the </a:t>
            </a:r>
            <a:r>
              <a:rPr lang="en-GB" sz="2000" dirty="0" smtClean="0">
                <a:ea typeface="Lucida Sans Unicode"/>
              </a:rPr>
              <a:t>server</a:t>
            </a:r>
          </a:p>
          <a:p>
            <a:pPr lvl="1">
              <a:buFont typeface="Lucida Sans Unicode"/>
              <a:buChar char="–"/>
            </a:pPr>
            <a:endParaRPr lang="en-GB" sz="2000" dirty="0"/>
          </a:p>
          <a:p>
            <a:pPr>
              <a:buFont typeface="Lucida Sans Unicode"/>
              <a:buChar char="•"/>
            </a:pPr>
            <a:r>
              <a:rPr lang="en-GB" sz="2000" dirty="0" smtClean="0"/>
              <a:t>XSLT extensions to handle</a:t>
            </a:r>
          </a:p>
          <a:p>
            <a:pPr lvl="1">
              <a:buFont typeface="Lucida Sans Unicode"/>
              <a:buChar char="–"/>
            </a:pPr>
            <a:r>
              <a:rPr lang="en-GB" sz="2000" dirty="0" smtClean="0"/>
              <a:t>user interaction events</a:t>
            </a:r>
          </a:p>
          <a:p>
            <a:pPr lvl="1">
              <a:buFont typeface="Lucida Sans Unicode"/>
              <a:buChar char="–"/>
            </a:pPr>
            <a:r>
              <a:rPr lang="en-GB" sz="2000" dirty="0" smtClean="0"/>
              <a:t>animation events</a:t>
            </a:r>
          </a:p>
          <a:p>
            <a:pPr lvl="1">
              <a:buFont typeface="Lucida Sans Unicode"/>
              <a:buChar char="–"/>
            </a:pPr>
            <a:r>
              <a:rPr lang="en-GB" sz="2000" dirty="0" smtClean="0"/>
              <a:t>access to the JavaScript browser environment</a:t>
            </a:r>
          </a:p>
          <a:p>
            <a:pPr lvl="1"/>
            <a:endParaRPr sz="2000" dirty="0"/>
          </a:p>
        </p:txBody>
      </p:sp>
      <p:sp>
        <p:nvSpPr>
          <p:cNvPr id="139" name="CustomShape 3"/>
          <p:cNvSpPr/>
          <p:nvPr/>
        </p:nvSpPr>
        <p:spPr>
          <a:xfrm>
            <a:off x="266760" y="6308640"/>
            <a:ext cx="571320" cy="38124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ctr">
              <a:buFont typeface="StarSymbol"/>
              <a:buChar char=""/>
            </a:pPr>
            <a:fld id="{C111B1C1-31C1-4171-A111-E171E1F16131}" type="slidenum">
              <a:rPr lang="en-GB" sz="1400"/>
              <a:t>10</a:t>
            </a:fld>
            <a:endParaRPr/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sz="3600" kern="0" dirty="0" smtClean="0">
                <a:solidFill>
                  <a:srgbClr val="663300"/>
                </a:solidFill>
              </a:rPr>
              <a:t>Saxon-CE</a:t>
            </a:r>
            <a:endParaRPr lang="en-GB" sz="3600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2"/>
          <p:cNvSpPr txBox="1"/>
          <p:nvPr/>
        </p:nvSpPr>
        <p:spPr>
          <a:xfrm>
            <a:off x="266760" y="1385640"/>
            <a:ext cx="7105680" cy="480096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>
                <a:ea typeface="Lucida Sans Unicode"/>
              </a:rPr>
              <a:t>Client-side XSLT 2.0 can be used to create rich Web 2.0 </a:t>
            </a:r>
            <a:r>
              <a:rPr lang="en-GB" sz="2400" dirty="0" smtClean="0">
                <a:ea typeface="Lucida Sans Unicode"/>
              </a:rPr>
              <a:t>applications</a:t>
            </a:r>
            <a:endParaRPr lang="en-GB" sz="2400" dirty="0"/>
          </a:p>
          <a:p>
            <a:pPr marL="800100" lvl="1" indent="-342900">
              <a:buFont typeface="Courier New" pitchFamily="49" charset="0"/>
              <a:buChar char="o"/>
            </a:pPr>
            <a:r>
              <a:rPr lang="en-GB" sz="2400" dirty="0" smtClean="0"/>
              <a:t>handling the user interaction</a:t>
            </a:r>
            <a:endParaRPr sz="2400" dirty="0" smtClean="0"/>
          </a:p>
          <a:p>
            <a:pPr marL="800100" lvl="1" indent="-342900">
              <a:buFont typeface="Courier New" pitchFamily="49" charset="0"/>
              <a:buChar char="o"/>
            </a:pPr>
            <a:r>
              <a:rPr lang="en-GB" sz="2400" dirty="0" smtClean="0"/>
              <a:t>and </a:t>
            </a:r>
            <a:r>
              <a:rPr lang="en-GB" sz="2400" dirty="0"/>
              <a:t>of course XML rendition</a:t>
            </a:r>
            <a:endParaRPr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Good cross-browser interoperability</a:t>
            </a:r>
            <a:endParaRPr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Plays well with JavaScript but eliminates most JS coding</a:t>
            </a:r>
            <a:endParaRPr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Available as open source</a:t>
            </a:r>
            <a:endParaRPr sz="2400" dirty="0"/>
          </a:p>
        </p:txBody>
      </p:sp>
      <p:sp>
        <p:nvSpPr>
          <p:cNvPr id="166" name="CustomShape 3"/>
          <p:cNvSpPr/>
          <p:nvPr/>
        </p:nvSpPr>
        <p:spPr>
          <a:xfrm>
            <a:off x="266760" y="6308640"/>
            <a:ext cx="571320" cy="38124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ctr">
              <a:buFont typeface="StarSymbol"/>
              <a:buChar char=""/>
            </a:pPr>
            <a:fld id="{4161A111-41E1-4161-A141-71A121D1D181}" type="slidenum">
              <a:rPr lang="en-GB" sz="1400"/>
              <a:t>11</a:t>
            </a:fld>
            <a:endParaRPr/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sz="3600" kern="0" dirty="0" smtClean="0">
                <a:solidFill>
                  <a:srgbClr val="663300"/>
                </a:solidFill>
              </a:rPr>
              <a:t>Conclusion</a:t>
            </a:r>
            <a:endParaRPr lang="en-GB" sz="3600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2"/>
          <p:cNvSpPr txBox="1"/>
          <p:nvPr/>
        </p:nvSpPr>
        <p:spPr>
          <a:xfrm>
            <a:off x="107504" y="2569464"/>
            <a:ext cx="8733240" cy="4070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GB" sz="2200" dirty="0"/>
              <a:t>Documentation browser:</a:t>
            </a:r>
            <a:endParaRPr dirty="0"/>
          </a:p>
          <a:p>
            <a:r>
              <a:rPr lang="en-GB" sz="2000" dirty="0">
                <a:hlinkClick r:id="rId2"/>
              </a:rPr>
              <a:t>http://www.saxonica.com/documentation/index.html</a:t>
            </a:r>
            <a:endParaRPr dirty="0"/>
          </a:p>
          <a:p>
            <a:endParaRPr dirty="0"/>
          </a:p>
          <a:p>
            <a:r>
              <a:rPr lang="en-GB" sz="2200" dirty="0"/>
              <a:t>Saxon-CE download:</a:t>
            </a:r>
            <a:endParaRPr dirty="0"/>
          </a:p>
          <a:p>
            <a:r>
              <a:rPr lang="en-GB" sz="2200" dirty="0">
                <a:hlinkClick r:id="rId3"/>
              </a:rPr>
              <a:t>https://github.com/Saxonica/Saxon-CE</a:t>
            </a:r>
            <a:endParaRPr dirty="0"/>
          </a:p>
          <a:p>
            <a:endParaRPr dirty="0"/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-252536" y="1484784"/>
            <a:ext cx="8456400" cy="108468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sz="3600" kern="0" dirty="0" smtClean="0">
                <a:solidFill>
                  <a:srgbClr val="663300"/>
                </a:solidFill>
              </a:rPr>
              <a:t>Thank you &amp;</a:t>
            </a:r>
          </a:p>
          <a:p>
            <a:pPr algn="ctr"/>
            <a:r>
              <a:rPr lang="en-GB" sz="3600" kern="0" dirty="0" smtClean="0">
                <a:solidFill>
                  <a:srgbClr val="663300"/>
                </a:solidFill>
              </a:rPr>
              <a:t>Questions</a:t>
            </a:r>
            <a:endParaRPr lang="en-GB" sz="3600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281160" y="260648"/>
            <a:ext cx="8456400" cy="1312920"/>
          </a:xfrm>
          <a:prstGeom prst="rect">
            <a:avLst/>
          </a:prstGeom>
          <a:noFill/>
        </p:spPr>
        <p:txBody>
          <a:bodyPr wrap="none" lIns="90000" tIns="46800" rIns="90000" bIns="46800" anchor="ctr"/>
          <a:lstStyle/>
          <a:p>
            <a:pPr algn="ctr"/>
            <a:r>
              <a:rPr lang="en-GB" sz="4000" dirty="0">
                <a:solidFill>
                  <a:srgbClr val="663300"/>
                </a:solidFill>
              </a:rPr>
              <a:t>XML on the Web: is it still relevant?</a:t>
            </a:r>
            <a:endParaRPr dirty="0"/>
          </a:p>
        </p:txBody>
      </p:sp>
      <p:sp>
        <p:nvSpPr>
          <p:cNvPr id="6" name="TextShape 3"/>
          <p:cNvSpPr txBox="1"/>
          <p:nvPr/>
        </p:nvSpPr>
        <p:spPr>
          <a:xfrm>
            <a:off x="607501" y="2060848"/>
            <a:ext cx="6120000" cy="216000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pPr>
              <a:buFont typeface="Lucida Sans Unicode"/>
              <a:buChar char="•"/>
            </a:pPr>
            <a:r>
              <a:rPr lang="en-GB" sz="3200" dirty="0" smtClean="0"/>
              <a:t>Successes of XML</a:t>
            </a:r>
          </a:p>
          <a:p>
            <a:endParaRPr lang="en-GB" sz="3200" dirty="0" smtClean="0"/>
          </a:p>
          <a:p>
            <a:pPr>
              <a:buFont typeface="Lucida Sans Unicode"/>
              <a:buChar char="•"/>
            </a:pPr>
            <a:r>
              <a:rPr lang="en-GB" sz="3200" dirty="0" smtClean="0"/>
              <a:t>Why </a:t>
            </a:r>
            <a:r>
              <a:rPr lang="en-GB" sz="3200" dirty="0"/>
              <a:t>did this not take off and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   revolutionise </a:t>
            </a:r>
            <a:r>
              <a:rPr lang="en-GB" sz="3200" dirty="0"/>
              <a:t>the web</a:t>
            </a:r>
            <a:r>
              <a:rPr lang="en-GB" sz="3200" dirty="0" smtClean="0"/>
              <a:t>?</a:t>
            </a:r>
          </a:p>
          <a:p>
            <a:endParaRPr sz="2400" dirty="0"/>
          </a:p>
          <a:p>
            <a:pPr>
              <a:buFont typeface="Lucida Sans Unicode"/>
              <a:buChar char="•"/>
            </a:pPr>
            <a:r>
              <a:rPr lang="en-GB" sz="3200" dirty="0" smtClean="0"/>
              <a:t>Can </a:t>
            </a:r>
            <a:r>
              <a:rPr lang="en-GB" sz="3200" dirty="0"/>
              <a:t>it still happen?</a:t>
            </a:r>
            <a:endParaRPr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39239" y="1436495"/>
            <a:ext cx="6277663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Flowchart: Document 5"/>
          <p:cNvSpPr/>
          <p:nvPr/>
        </p:nvSpPr>
        <p:spPr>
          <a:xfrm>
            <a:off x="1976471" y="1980720"/>
            <a:ext cx="1794888" cy="158691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187624" y="1393612"/>
            <a:ext cx="2046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Browser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08778" y="212776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HTML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77871" y="2640766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doc</a:t>
            </a:r>
            <a:endParaRPr lang="en-GB" sz="16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2873916" y="3462718"/>
            <a:ext cx="4783136" cy="2952291"/>
            <a:chOff x="2875962" y="3162049"/>
            <a:chExt cx="4783136" cy="2952291"/>
          </a:xfrm>
        </p:grpSpPr>
        <p:sp>
          <p:nvSpPr>
            <p:cNvPr id="13" name="Rectangle 12"/>
            <p:cNvSpPr/>
            <p:nvPr/>
          </p:nvSpPr>
          <p:spPr>
            <a:xfrm>
              <a:off x="3216848" y="4530164"/>
              <a:ext cx="4442250" cy="15841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69959" y="5615220"/>
              <a:ext cx="20162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Server</a:t>
              </a:r>
              <a:endParaRPr lang="en-GB" sz="24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26174" y="4723822"/>
              <a:ext cx="864096" cy="92333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endParaRPr lang="en-GB" dirty="0" smtClean="0"/>
            </a:p>
            <a:p>
              <a:r>
                <a:rPr lang="en-GB" dirty="0" smtClean="0"/>
                <a:t> XML</a:t>
              </a:r>
            </a:p>
            <a:p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80043" y="4733414"/>
              <a:ext cx="1166888" cy="92333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 </a:t>
              </a:r>
            </a:p>
            <a:p>
              <a:r>
                <a:rPr lang="en-GB" dirty="0" smtClean="0"/>
                <a:t>XSLT 2.0</a:t>
              </a:r>
            </a:p>
            <a:p>
              <a:endParaRPr lang="en-GB" dirty="0"/>
            </a:p>
          </p:txBody>
        </p:sp>
        <p:cxnSp>
          <p:nvCxnSpPr>
            <p:cNvPr id="18" name="Straight Arrow Connector 17"/>
            <p:cNvCxnSpPr>
              <a:stCxn id="15" idx="3"/>
              <a:endCxn id="16" idx="1"/>
            </p:cNvCxnSpPr>
            <p:nvPr/>
          </p:nvCxnSpPr>
          <p:spPr>
            <a:xfrm>
              <a:off x="4590270" y="5185487"/>
              <a:ext cx="389773" cy="95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785156" y="5769108"/>
              <a:ext cx="2729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XQuery/PHP/Java/Perl/…</a:t>
              </a:r>
              <a:endParaRPr lang="en-GB" sz="1400" dirty="0"/>
            </a:p>
          </p:txBody>
        </p:sp>
        <p:cxnSp>
          <p:nvCxnSpPr>
            <p:cNvPr id="22" name="Curved Connector 21"/>
            <p:cNvCxnSpPr>
              <a:stCxn id="13" idx="0"/>
              <a:endCxn id="6" idx="2"/>
            </p:cNvCxnSpPr>
            <p:nvPr/>
          </p:nvCxnSpPr>
          <p:spPr>
            <a:xfrm rot="16200000" flipV="1">
              <a:off x="3472910" y="2565101"/>
              <a:ext cx="1368115" cy="2562012"/>
            </a:xfrm>
            <a:prstGeom prst="curvedConnector3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6391484" y="1805186"/>
            <a:ext cx="1069036" cy="369332"/>
            <a:chOff x="6391484" y="1805186"/>
            <a:chExt cx="1069036" cy="369332"/>
          </a:xfrm>
        </p:grpSpPr>
        <p:sp>
          <p:nvSpPr>
            <p:cNvPr id="29" name="TextBox 28"/>
            <p:cNvSpPr txBox="1"/>
            <p:nvPr/>
          </p:nvSpPr>
          <p:spPr>
            <a:xfrm>
              <a:off x="6929605" y="1805186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VM</a:t>
              </a:r>
              <a:endParaRPr lang="en-GB" dirty="0"/>
            </a:p>
          </p:txBody>
        </p:sp>
        <p:cxnSp>
          <p:nvCxnSpPr>
            <p:cNvPr id="31" name="Straight Arrow Connector 30"/>
            <p:cNvCxnSpPr>
              <a:stCxn id="28" idx="3"/>
              <a:endCxn id="29" idx="1"/>
            </p:cNvCxnSpPr>
            <p:nvPr/>
          </p:nvCxnSpPr>
          <p:spPr>
            <a:xfrm>
              <a:off x="6391484" y="1989852"/>
              <a:ext cx="53812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771360" y="1692284"/>
            <a:ext cx="2692132" cy="1553359"/>
            <a:chOff x="3771360" y="1692284"/>
            <a:chExt cx="2692132" cy="1553359"/>
          </a:xfrm>
        </p:grpSpPr>
        <p:sp>
          <p:nvSpPr>
            <p:cNvPr id="26" name="Rectangle 25"/>
            <p:cNvSpPr/>
            <p:nvPr/>
          </p:nvSpPr>
          <p:spPr>
            <a:xfrm>
              <a:off x="4951324" y="1692284"/>
              <a:ext cx="1512168" cy="10818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951324" y="2774277"/>
              <a:ext cx="1512168" cy="4713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95340" y="1805186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JavaScript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11365" y="2300247"/>
              <a:ext cx="72008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CSS</a:t>
              </a:r>
              <a:endParaRPr lang="en-GB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951324" y="2774277"/>
              <a:ext cx="15121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err="1" smtClean="0"/>
                <a:t>JQuery</a:t>
              </a:r>
              <a:r>
                <a:rPr lang="en-GB" sz="1600" dirty="0" smtClean="0"/>
                <a:t>, JSON</a:t>
              </a:r>
              <a:endParaRPr lang="en-GB" sz="1600" dirty="0"/>
            </a:p>
          </p:txBody>
        </p:sp>
        <p:cxnSp>
          <p:nvCxnSpPr>
            <p:cNvPr id="39" name="Curved Connector 38"/>
            <p:cNvCxnSpPr>
              <a:stCxn id="26" idx="1"/>
              <a:endCxn id="6" idx="3"/>
            </p:cNvCxnSpPr>
            <p:nvPr/>
          </p:nvCxnSpPr>
          <p:spPr>
            <a:xfrm rot="10800000" flipV="1">
              <a:off x="3771360" y="2233229"/>
              <a:ext cx="1179965" cy="540945"/>
            </a:xfrm>
            <a:prstGeom prst="curvedConnector3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Freeform 40"/>
          <p:cNvSpPr/>
          <p:nvPr/>
        </p:nvSpPr>
        <p:spPr>
          <a:xfrm>
            <a:off x="3905683" y="2735163"/>
            <a:ext cx="499312" cy="488313"/>
          </a:xfrm>
          <a:custGeom>
            <a:avLst/>
            <a:gdLst>
              <a:gd name="connsiteX0" fmla="*/ 0 w 1236135"/>
              <a:gd name="connsiteY0" fmla="*/ 278527 h 807477"/>
              <a:gd name="connsiteX1" fmla="*/ 922638 w 1236135"/>
              <a:gd name="connsiteY1" fmla="*/ 6678 h 807477"/>
              <a:gd name="connsiteX2" fmla="*/ 1227438 w 1236135"/>
              <a:gd name="connsiteY2" fmla="*/ 525662 h 807477"/>
              <a:gd name="connsiteX3" fmla="*/ 642551 w 1236135"/>
              <a:gd name="connsiteY3" fmla="*/ 805748 h 807477"/>
              <a:gd name="connsiteX4" fmla="*/ 189470 w 1236135"/>
              <a:gd name="connsiteY4" fmla="*/ 402094 h 80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6135" h="807477">
                <a:moveTo>
                  <a:pt x="0" y="278527"/>
                </a:moveTo>
                <a:cubicBezTo>
                  <a:pt x="359032" y="122008"/>
                  <a:pt x="718065" y="-34511"/>
                  <a:pt x="922638" y="6678"/>
                </a:cubicBezTo>
                <a:cubicBezTo>
                  <a:pt x="1127211" y="47867"/>
                  <a:pt x="1274119" y="392484"/>
                  <a:pt x="1227438" y="525662"/>
                </a:cubicBezTo>
                <a:cubicBezTo>
                  <a:pt x="1180757" y="658840"/>
                  <a:pt x="815545" y="826343"/>
                  <a:pt x="642551" y="805748"/>
                </a:cubicBezTo>
                <a:cubicBezTo>
                  <a:pt x="469557" y="785153"/>
                  <a:pt x="329513" y="593623"/>
                  <a:pt x="189470" y="402094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reeform 44"/>
          <p:cNvSpPr/>
          <p:nvPr/>
        </p:nvSpPr>
        <p:spPr>
          <a:xfrm>
            <a:off x="3088962" y="3323473"/>
            <a:ext cx="499312" cy="488313"/>
          </a:xfrm>
          <a:custGeom>
            <a:avLst/>
            <a:gdLst>
              <a:gd name="connsiteX0" fmla="*/ 0 w 1236135"/>
              <a:gd name="connsiteY0" fmla="*/ 278527 h 807477"/>
              <a:gd name="connsiteX1" fmla="*/ 922638 w 1236135"/>
              <a:gd name="connsiteY1" fmla="*/ 6678 h 807477"/>
              <a:gd name="connsiteX2" fmla="*/ 1227438 w 1236135"/>
              <a:gd name="connsiteY2" fmla="*/ 525662 h 807477"/>
              <a:gd name="connsiteX3" fmla="*/ 642551 w 1236135"/>
              <a:gd name="connsiteY3" fmla="*/ 805748 h 807477"/>
              <a:gd name="connsiteX4" fmla="*/ 189470 w 1236135"/>
              <a:gd name="connsiteY4" fmla="*/ 402094 h 80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6135" h="807477">
                <a:moveTo>
                  <a:pt x="0" y="278527"/>
                </a:moveTo>
                <a:cubicBezTo>
                  <a:pt x="359032" y="122008"/>
                  <a:pt x="718065" y="-34511"/>
                  <a:pt x="922638" y="6678"/>
                </a:cubicBezTo>
                <a:cubicBezTo>
                  <a:pt x="1127211" y="47867"/>
                  <a:pt x="1274119" y="392484"/>
                  <a:pt x="1227438" y="525662"/>
                </a:cubicBezTo>
                <a:cubicBezTo>
                  <a:pt x="1180757" y="658840"/>
                  <a:pt x="815545" y="826343"/>
                  <a:pt x="642551" y="805748"/>
                </a:cubicBezTo>
                <a:cubicBezTo>
                  <a:pt x="469557" y="785153"/>
                  <a:pt x="329513" y="593623"/>
                  <a:pt x="189470" y="402094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7" name="Group 56"/>
          <p:cNvGrpSpPr/>
          <p:nvPr/>
        </p:nvGrpSpPr>
        <p:grpSpPr>
          <a:xfrm>
            <a:off x="224739" y="3500423"/>
            <a:ext cx="2568115" cy="2393692"/>
            <a:chOff x="224739" y="3500423"/>
            <a:chExt cx="2568115" cy="2393692"/>
          </a:xfrm>
        </p:grpSpPr>
        <p:sp>
          <p:nvSpPr>
            <p:cNvPr id="10" name="TextBox 9"/>
            <p:cNvSpPr txBox="1"/>
            <p:nvPr/>
          </p:nvSpPr>
          <p:spPr>
            <a:xfrm>
              <a:off x="224739" y="4970785"/>
              <a:ext cx="864096" cy="92333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endParaRPr lang="en-GB" dirty="0" smtClean="0"/>
            </a:p>
            <a:p>
              <a:r>
                <a:rPr lang="en-GB" dirty="0" smtClean="0"/>
                <a:t>XML</a:t>
              </a:r>
            </a:p>
            <a:p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88835" y="4970785"/>
              <a:ext cx="1701893" cy="92333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 </a:t>
              </a:r>
            </a:p>
            <a:p>
              <a:r>
                <a:rPr lang="en-GB" dirty="0" smtClean="0"/>
                <a:t>+ XSLT 1.0</a:t>
              </a:r>
            </a:p>
            <a:p>
              <a:endParaRPr lang="en-GB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043608" y="3500423"/>
              <a:ext cx="922638" cy="576649"/>
            </a:xfrm>
            <a:custGeom>
              <a:avLst/>
              <a:gdLst>
                <a:gd name="connsiteX0" fmla="*/ 16476 w 922638"/>
                <a:gd name="connsiteY0" fmla="*/ 0 h 576649"/>
                <a:gd name="connsiteX1" fmla="*/ 16476 w 922638"/>
                <a:gd name="connsiteY1" fmla="*/ 0 h 576649"/>
                <a:gd name="connsiteX2" fmla="*/ 156519 w 922638"/>
                <a:gd name="connsiteY2" fmla="*/ 41189 h 576649"/>
                <a:gd name="connsiteX3" fmla="*/ 222422 w 922638"/>
                <a:gd name="connsiteY3" fmla="*/ 65903 h 576649"/>
                <a:gd name="connsiteX4" fmla="*/ 247135 w 922638"/>
                <a:gd name="connsiteY4" fmla="*/ 74141 h 576649"/>
                <a:gd name="connsiteX5" fmla="*/ 321276 w 922638"/>
                <a:gd name="connsiteY5" fmla="*/ 90616 h 576649"/>
                <a:gd name="connsiteX6" fmla="*/ 354227 w 922638"/>
                <a:gd name="connsiteY6" fmla="*/ 98854 h 576649"/>
                <a:gd name="connsiteX7" fmla="*/ 428368 w 922638"/>
                <a:gd name="connsiteY7" fmla="*/ 131805 h 576649"/>
                <a:gd name="connsiteX8" fmla="*/ 494270 w 922638"/>
                <a:gd name="connsiteY8" fmla="*/ 156519 h 576649"/>
                <a:gd name="connsiteX9" fmla="*/ 527222 w 922638"/>
                <a:gd name="connsiteY9" fmla="*/ 164757 h 576649"/>
                <a:gd name="connsiteX10" fmla="*/ 584886 w 922638"/>
                <a:gd name="connsiteY10" fmla="*/ 205946 h 576649"/>
                <a:gd name="connsiteX11" fmla="*/ 609600 w 922638"/>
                <a:gd name="connsiteY11" fmla="*/ 230659 h 576649"/>
                <a:gd name="connsiteX12" fmla="*/ 691978 w 922638"/>
                <a:gd name="connsiteY12" fmla="*/ 329514 h 576649"/>
                <a:gd name="connsiteX13" fmla="*/ 741405 w 922638"/>
                <a:gd name="connsiteY13" fmla="*/ 362465 h 576649"/>
                <a:gd name="connsiteX14" fmla="*/ 799070 w 922638"/>
                <a:gd name="connsiteY14" fmla="*/ 403654 h 576649"/>
                <a:gd name="connsiteX15" fmla="*/ 832022 w 922638"/>
                <a:gd name="connsiteY15" fmla="*/ 461319 h 576649"/>
                <a:gd name="connsiteX16" fmla="*/ 848497 w 922638"/>
                <a:gd name="connsiteY16" fmla="*/ 486032 h 576649"/>
                <a:gd name="connsiteX17" fmla="*/ 873211 w 922638"/>
                <a:gd name="connsiteY17" fmla="*/ 502508 h 576649"/>
                <a:gd name="connsiteX18" fmla="*/ 889686 w 922638"/>
                <a:gd name="connsiteY18" fmla="*/ 527222 h 576649"/>
                <a:gd name="connsiteX19" fmla="*/ 914400 w 922638"/>
                <a:gd name="connsiteY19" fmla="*/ 551935 h 576649"/>
                <a:gd name="connsiteX20" fmla="*/ 922638 w 922638"/>
                <a:gd name="connsiteY20" fmla="*/ 560173 h 576649"/>
                <a:gd name="connsiteX21" fmla="*/ 0 w 922638"/>
                <a:gd name="connsiteY21" fmla="*/ 576649 h 576649"/>
                <a:gd name="connsiteX22" fmla="*/ 16476 w 922638"/>
                <a:gd name="connsiteY22" fmla="*/ 0 h 576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22638" h="576649">
                  <a:moveTo>
                    <a:pt x="16476" y="0"/>
                  </a:moveTo>
                  <a:lnTo>
                    <a:pt x="16476" y="0"/>
                  </a:lnTo>
                  <a:lnTo>
                    <a:pt x="156519" y="41189"/>
                  </a:lnTo>
                  <a:cubicBezTo>
                    <a:pt x="187674" y="50536"/>
                    <a:pt x="186089" y="52278"/>
                    <a:pt x="222422" y="65903"/>
                  </a:cubicBezTo>
                  <a:cubicBezTo>
                    <a:pt x="230552" y="68952"/>
                    <a:pt x="238711" y="72035"/>
                    <a:pt x="247135" y="74141"/>
                  </a:cubicBezTo>
                  <a:cubicBezTo>
                    <a:pt x="271696" y="80281"/>
                    <a:pt x="296608" y="84923"/>
                    <a:pt x="321276" y="90616"/>
                  </a:cubicBezTo>
                  <a:cubicBezTo>
                    <a:pt x="332308" y="93162"/>
                    <a:pt x="343486" y="95274"/>
                    <a:pt x="354227" y="98854"/>
                  </a:cubicBezTo>
                  <a:cubicBezTo>
                    <a:pt x="403054" y="115130"/>
                    <a:pt x="385316" y="112671"/>
                    <a:pt x="428368" y="131805"/>
                  </a:cubicBezTo>
                  <a:cubicBezTo>
                    <a:pt x="444035" y="138768"/>
                    <a:pt x="475249" y="151084"/>
                    <a:pt x="494270" y="156519"/>
                  </a:cubicBezTo>
                  <a:cubicBezTo>
                    <a:pt x="505156" y="159629"/>
                    <a:pt x="516238" y="162011"/>
                    <a:pt x="527222" y="164757"/>
                  </a:cubicBezTo>
                  <a:cubicBezTo>
                    <a:pt x="546786" y="177799"/>
                    <a:pt x="566998" y="190614"/>
                    <a:pt x="584886" y="205946"/>
                  </a:cubicBezTo>
                  <a:cubicBezTo>
                    <a:pt x="593731" y="213528"/>
                    <a:pt x="602448" y="221463"/>
                    <a:pt x="609600" y="230659"/>
                  </a:cubicBezTo>
                  <a:cubicBezTo>
                    <a:pt x="642330" y="272741"/>
                    <a:pt x="644018" y="297541"/>
                    <a:pt x="691978" y="329514"/>
                  </a:cubicBezTo>
                  <a:cubicBezTo>
                    <a:pt x="708454" y="340498"/>
                    <a:pt x="725564" y="350585"/>
                    <a:pt x="741405" y="362465"/>
                  </a:cubicBezTo>
                  <a:cubicBezTo>
                    <a:pt x="782278" y="393118"/>
                    <a:pt x="762933" y="379562"/>
                    <a:pt x="799070" y="403654"/>
                  </a:cubicBezTo>
                  <a:cubicBezTo>
                    <a:pt x="812439" y="443760"/>
                    <a:pt x="800850" y="417679"/>
                    <a:pt x="832022" y="461319"/>
                  </a:cubicBezTo>
                  <a:cubicBezTo>
                    <a:pt x="837777" y="469375"/>
                    <a:pt x="841496" y="479031"/>
                    <a:pt x="848497" y="486032"/>
                  </a:cubicBezTo>
                  <a:cubicBezTo>
                    <a:pt x="855498" y="493033"/>
                    <a:pt x="864973" y="497016"/>
                    <a:pt x="873211" y="502508"/>
                  </a:cubicBezTo>
                  <a:cubicBezTo>
                    <a:pt x="878703" y="510746"/>
                    <a:pt x="883348" y="519616"/>
                    <a:pt x="889686" y="527222"/>
                  </a:cubicBezTo>
                  <a:cubicBezTo>
                    <a:pt x="897144" y="536172"/>
                    <a:pt x="906162" y="543697"/>
                    <a:pt x="914400" y="551935"/>
                  </a:cubicBezTo>
                  <a:lnTo>
                    <a:pt x="922638" y="560173"/>
                  </a:lnTo>
                  <a:lnTo>
                    <a:pt x="0" y="576649"/>
                  </a:lnTo>
                  <a:lnTo>
                    <a:pt x="164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0" name="Straight Connector 49"/>
            <p:cNvCxnSpPr>
              <a:stCxn id="48" idx="0"/>
            </p:cNvCxnSpPr>
            <p:nvPr/>
          </p:nvCxnSpPr>
          <p:spPr>
            <a:xfrm flipH="1">
              <a:off x="224739" y="3500423"/>
              <a:ext cx="835345" cy="1470362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939782" y="4025815"/>
              <a:ext cx="853072" cy="94497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5792134" y="4096263"/>
            <a:ext cx="3443088" cy="640594"/>
            <a:chOff x="422198" y="1084903"/>
            <a:chExt cx="3443088" cy="646331"/>
          </a:xfrm>
        </p:grpSpPr>
        <p:sp>
          <p:nvSpPr>
            <p:cNvPr id="59" name="TextBox 58"/>
            <p:cNvSpPr txBox="1"/>
            <p:nvPr/>
          </p:nvSpPr>
          <p:spPr>
            <a:xfrm>
              <a:off x="921510" y="1084903"/>
              <a:ext cx="29437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Web 2.0:  Events/Interaction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60" name="Freeform 59"/>
            <p:cNvSpPr/>
            <p:nvPr/>
          </p:nvSpPr>
          <p:spPr>
            <a:xfrm>
              <a:off x="422198" y="1163911"/>
              <a:ext cx="499312" cy="488313"/>
            </a:xfrm>
            <a:custGeom>
              <a:avLst/>
              <a:gdLst>
                <a:gd name="connsiteX0" fmla="*/ 0 w 1236135"/>
                <a:gd name="connsiteY0" fmla="*/ 278527 h 807477"/>
                <a:gd name="connsiteX1" fmla="*/ 922638 w 1236135"/>
                <a:gd name="connsiteY1" fmla="*/ 6678 h 807477"/>
                <a:gd name="connsiteX2" fmla="*/ 1227438 w 1236135"/>
                <a:gd name="connsiteY2" fmla="*/ 525662 h 807477"/>
                <a:gd name="connsiteX3" fmla="*/ 642551 w 1236135"/>
                <a:gd name="connsiteY3" fmla="*/ 805748 h 807477"/>
                <a:gd name="connsiteX4" fmla="*/ 189470 w 1236135"/>
                <a:gd name="connsiteY4" fmla="*/ 402094 h 807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6135" h="807477">
                  <a:moveTo>
                    <a:pt x="0" y="278527"/>
                  </a:moveTo>
                  <a:cubicBezTo>
                    <a:pt x="359032" y="122008"/>
                    <a:pt x="718065" y="-34511"/>
                    <a:pt x="922638" y="6678"/>
                  </a:cubicBezTo>
                  <a:cubicBezTo>
                    <a:pt x="1127211" y="47867"/>
                    <a:pt x="1274119" y="392484"/>
                    <a:pt x="1227438" y="525662"/>
                  </a:cubicBezTo>
                  <a:cubicBezTo>
                    <a:pt x="1180757" y="658840"/>
                    <a:pt x="815545" y="826343"/>
                    <a:pt x="642551" y="805748"/>
                  </a:cubicBezTo>
                  <a:cubicBezTo>
                    <a:pt x="469557" y="785153"/>
                    <a:pt x="329513" y="593623"/>
                    <a:pt x="189470" y="402094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7" name="TextShape 1"/>
          <p:cNvSpPr txBox="1"/>
          <p:nvPr/>
        </p:nvSpPr>
        <p:spPr>
          <a:xfrm>
            <a:off x="281160" y="128850"/>
            <a:ext cx="8456400" cy="1312920"/>
          </a:xfrm>
          <a:prstGeom prst="rect">
            <a:avLst/>
          </a:prstGeom>
          <a:noFill/>
        </p:spPr>
        <p:txBody>
          <a:bodyPr wrap="none" lIns="90000" tIns="46800" rIns="90000" bIns="46800" anchor="ctr"/>
          <a:lstStyle/>
          <a:p>
            <a:pPr algn="ctr"/>
            <a:r>
              <a:rPr lang="en-GB" sz="4000" dirty="0">
                <a:solidFill>
                  <a:srgbClr val="663300"/>
                </a:solidFill>
              </a:rPr>
              <a:t>XML on the Web: is it still relevant?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7712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2"/>
          <p:cNvSpPr txBox="1"/>
          <p:nvPr/>
        </p:nvSpPr>
        <p:spPr>
          <a:xfrm>
            <a:off x="266760" y="1619984"/>
            <a:ext cx="8553240" cy="4905360"/>
          </a:xfrm>
          <a:prstGeom prst="rect">
            <a:avLst/>
          </a:prstGeom>
        </p:spPr>
        <p:txBody>
          <a:bodyPr/>
          <a:lstStyle/>
          <a:p>
            <a:pPr>
              <a:buFont typeface="Lucida Sans Unicode"/>
              <a:buChar char="•"/>
            </a:pPr>
            <a:r>
              <a:rPr lang="en-GB" sz="2600" dirty="0">
                <a:ea typeface="Lucida Sans Unicode"/>
              </a:rPr>
              <a:t>Multiple result files</a:t>
            </a:r>
            <a:endParaRPr sz="2600" dirty="0"/>
          </a:p>
          <a:p>
            <a:pPr lvl="1">
              <a:buFont typeface="Lucida Sans Unicode"/>
              <a:buChar char="–"/>
            </a:pPr>
            <a:r>
              <a:rPr lang="en-GB" sz="2600" dirty="0">
                <a:ea typeface="Lucida Sans Unicode"/>
              </a:rPr>
              <a:t>targeted at different DIV areas on the page</a:t>
            </a:r>
            <a:endParaRPr sz="2600" dirty="0"/>
          </a:p>
          <a:p>
            <a:pPr>
              <a:buFont typeface="Lucida Sans Unicode"/>
              <a:buChar char="•"/>
            </a:pPr>
            <a:r>
              <a:rPr lang="en-GB" sz="2600" dirty="0">
                <a:ea typeface="Lucida Sans Unicode"/>
              </a:rPr>
              <a:t>Template rules to handle interaction</a:t>
            </a:r>
            <a:endParaRPr sz="2600" dirty="0"/>
          </a:p>
          <a:p>
            <a:pPr lvl="1">
              <a:buFont typeface="Lucida Sans Unicode"/>
              <a:buChar char="–"/>
            </a:pPr>
            <a:r>
              <a:rPr lang="en-GB" sz="2600" dirty="0">
                <a:solidFill>
                  <a:schemeClr val="tx2"/>
                </a:solidFill>
                <a:ea typeface="Lucida Sans Unicode"/>
              </a:rPr>
              <a:t>&lt;</a:t>
            </a:r>
            <a:r>
              <a:rPr lang="en-GB" sz="2600" dirty="0" err="1">
                <a:solidFill>
                  <a:schemeClr val="tx2"/>
                </a:solidFill>
                <a:ea typeface="Lucida Sans Unicode"/>
              </a:rPr>
              <a:t>xsl:template</a:t>
            </a:r>
            <a:r>
              <a:rPr lang="en-GB" sz="2600" dirty="0">
                <a:solidFill>
                  <a:schemeClr val="tx2"/>
                </a:solidFill>
                <a:ea typeface="Lucida Sans Unicode"/>
              </a:rPr>
              <a:t> match=“button” mode=“</a:t>
            </a:r>
            <a:r>
              <a:rPr lang="en-GB" sz="2600" dirty="0" err="1">
                <a:solidFill>
                  <a:schemeClr val="tx2"/>
                </a:solidFill>
                <a:ea typeface="Lucida Sans Unicode"/>
              </a:rPr>
              <a:t>onClick</a:t>
            </a:r>
            <a:r>
              <a:rPr lang="en-GB" sz="2600" dirty="0">
                <a:solidFill>
                  <a:schemeClr val="tx2"/>
                </a:solidFill>
                <a:ea typeface="Lucida Sans Unicode"/>
              </a:rPr>
              <a:t>”&gt;</a:t>
            </a:r>
            <a:endParaRPr sz="2600" dirty="0">
              <a:solidFill>
                <a:schemeClr val="tx2"/>
              </a:solidFill>
            </a:endParaRPr>
          </a:p>
          <a:p>
            <a:pPr>
              <a:buFont typeface="Lucida Sans Unicode"/>
              <a:buChar char="•"/>
            </a:pPr>
            <a:r>
              <a:rPr lang="en-GB" sz="2600" dirty="0">
                <a:ea typeface="Lucida Sans Unicode"/>
              </a:rPr>
              <a:t>Access to the dynamic HTML DOM</a:t>
            </a:r>
            <a:endParaRPr sz="2600" dirty="0"/>
          </a:p>
          <a:p>
            <a:pPr lvl="1">
              <a:buFont typeface="Lucida Sans Unicode"/>
              <a:buChar char="–"/>
            </a:pPr>
            <a:r>
              <a:rPr lang="en-GB" sz="2600" dirty="0">
                <a:solidFill>
                  <a:schemeClr val="tx2"/>
                </a:solidFill>
                <a:ea typeface="Lucida Sans Unicode"/>
              </a:rPr>
              <a:t>select="</a:t>
            </a:r>
            <a:r>
              <a:rPr lang="en-GB" sz="2600" dirty="0" err="1">
                <a:solidFill>
                  <a:schemeClr val="tx2"/>
                </a:solidFill>
                <a:ea typeface="Lucida Sans Unicode"/>
              </a:rPr>
              <a:t>ixsl:page</a:t>
            </a:r>
            <a:r>
              <a:rPr lang="en-GB" sz="2600" dirty="0">
                <a:solidFill>
                  <a:schemeClr val="tx2"/>
                </a:solidFill>
                <a:ea typeface="Lucida Sans Unicode"/>
              </a:rPr>
              <a:t>()//select[@name='speed']“</a:t>
            </a:r>
            <a:endParaRPr sz="2600" dirty="0">
              <a:solidFill>
                <a:schemeClr val="tx2"/>
              </a:solidFill>
            </a:endParaRPr>
          </a:p>
          <a:p>
            <a:pPr>
              <a:buFont typeface="Lucida Sans Unicode"/>
              <a:buChar char="•"/>
            </a:pPr>
            <a:r>
              <a:rPr lang="en-GB" sz="2600" dirty="0">
                <a:ea typeface="Lucida Sans Unicode"/>
              </a:rPr>
              <a:t>Access to the browser window</a:t>
            </a:r>
            <a:endParaRPr sz="2600" dirty="0"/>
          </a:p>
          <a:p>
            <a:pPr lvl="1">
              <a:buFont typeface="Lucida Sans Unicode"/>
              <a:buChar char="–"/>
            </a:pPr>
            <a:r>
              <a:rPr lang="en-GB" sz="2600" dirty="0">
                <a:solidFill>
                  <a:schemeClr val="tx2"/>
                </a:solidFill>
                <a:ea typeface="Lucida Sans Unicode"/>
              </a:rPr>
              <a:t>select=“</a:t>
            </a:r>
            <a:r>
              <a:rPr lang="en-GB" sz="2600" dirty="0" err="1">
                <a:solidFill>
                  <a:schemeClr val="tx2"/>
                </a:solidFill>
                <a:ea typeface="Lucida Sans Unicode"/>
              </a:rPr>
              <a:t>ixsl:get</a:t>
            </a:r>
            <a:r>
              <a:rPr lang="en-GB" sz="2600" dirty="0">
                <a:solidFill>
                  <a:schemeClr val="tx2"/>
                </a:solidFill>
                <a:ea typeface="Lucida Sans Unicode"/>
              </a:rPr>
              <a:t>(</a:t>
            </a:r>
            <a:r>
              <a:rPr lang="en-GB" sz="2600" dirty="0" err="1">
                <a:solidFill>
                  <a:schemeClr val="tx2"/>
                </a:solidFill>
                <a:ea typeface="Lucida Sans Unicode"/>
              </a:rPr>
              <a:t>ixsl:window</a:t>
            </a:r>
            <a:r>
              <a:rPr lang="en-GB" sz="2600" dirty="0">
                <a:solidFill>
                  <a:schemeClr val="tx2"/>
                </a:solidFill>
                <a:ea typeface="Lucida Sans Unicode"/>
              </a:rPr>
              <a:t>(), ‘location’)”</a:t>
            </a:r>
            <a:endParaRPr sz="2600" dirty="0">
              <a:solidFill>
                <a:schemeClr val="tx2"/>
              </a:solidFill>
            </a:endParaRPr>
          </a:p>
          <a:p>
            <a:pPr>
              <a:buFont typeface="Lucida Sans Unicode"/>
              <a:buChar char="•"/>
            </a:pPr>
            <a:r>
              <a:rPr lang="en-GB" sz="2600" dirty="0">
                <a:ea typeface="Lucida Sans Unicode"/>
              </a:rPr>
              <a:t>Animation</a:t>
            </a:r>
            <a:endParaRPr sz="2600" dirty="0"/>
          </a:p>
          <a:p>
            <a:pPr lvl="1">
              <a:buFont typeface="Lucida Sans Unicode"/>
              <a:buChar char="–"/>
            </a:pPr>
            <a:r>
              <a:rPr lang="en-GB" sz="2600" dirty="0">
                <a:solidFill>
                  <a:schemeClr val="tx2"/>
                </a:solidFill>
                <a:ea typeface="Lucida Sans Unicode"/>
              </a:rPr>
              <a:t>&lt;</a:t>
            </a:r>
            <a:r>
              <a:rPr lang="en-GB" sz="2600" dirty="0" err="1">
                <a:solidFill>
                  <a:schemeClr val="tx2"/>
                </a:solidFill>
                <a:ea typeface="Lucida Sans Unicode"/>
              </a:rPr>
              <a:t>ixsl:schedule-action</a:t>
            </a:r>
            <a:r>
              <a:rPr lang="en-GB" sz="2600" dirty="0">
                <a:solidFill>
                  <a:schemeClr val="tx2"/>
                </a:solidFill>
                <a:ea typeface="Lucida Sans Unicode"/>
              </a:rPr>
              <a:t> wait=“1000”&gt;</a:t>
            </a:r>
            <a:endParaRPr sz="2600" dirty="0">
              <a:solidFill>
                <a:schemeClr val="tx2"/>
              </a:solidFill>
            </a:endParaRPr>
          </a:p>
        </p:txBody>
      </p:sp>
      <p:sp>
        <p:nvSpPr>
          <p:cNvPr id="136" name="CustomShape 3"/>
          <p:cNvSpPr/>
          <p:nvPr/>
        </p:nvSpPr>
        <p:spPr>
          <a:xfrm>
            <a:off x="266760" y="6308640"/>
            <a:ext cx="571320" cy="38124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ctr">
              <a:buFont typeface="StarSymbol"/>
              <a:buChar char=""/>
            </a:pPr>
            <a:fld id="{D19161C1-3181-4161-A1B1-A1C1C1D1F1E1}" type="slidenum">
              <a:rPr lang="en-GB" sz="1400"/>
              <a:t>4</a:t>
            </a:fld>
            <a:endParaRPr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 smtClean="0">
                <a:solidFill>
                  <a:srgbClr val="663300"/>
                </a:solidFill>
              </a:rPr>
              <a:t>Moving XSLT 2.0 to the browser </a:t>
            </a:r>
            <a:br>
              <a:rPr lang="en-GB" sz="3600" dirty="0" smtClean="0">
                <a:solidFill>
                  <a:srgbClr val="663300"/>
                </a:solidFill>
              </a:rPr>
            </a:br>
            <a:r>
              <a:rPr lang="en-GB" sz="3600" dirty="0">
                <a:solidFill>
                  <a:srgbClr val="663300"/>
                </a:solidFill>
              </a:rPr>
              <a:t>	</a:t>
            </a:r>
            <a:r>
              <a:rPr lang="en-GB" sz="3600" dirty="0" smtClean="0">
                <a:solidFill>
                  <a:srgbClr val="663300"/>
                </a:solidFill>
              </a:rPr>
              <a:t>					+ Web 2.0</a:t>
            </a:r>
            <a:endParaRPr lang="en-GB" sz="3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3"/>
          <p:cNvSpPr/>
          <p:nvPr/>
        </p:nvSpPr>
        <p:spPr>
          <a:xfrm>
            <a:off x="266760" y="6308640"/>
            <a:ext cx="571320" cy="38124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ctr">
              <a:buFont typeface="StarSymbol"/>
              <a:buChar char=""/>
            </a:pPr>
            <a:fld id="{11F15121-8191-4121-8171-C1A131011101}" type="slidenum">
              <a:rPr lang="en-GB" sz="1400"/>
              <a:t>5</a:t>
            </a:fld>
            <a:endParaRPr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687600" y="1484784"/>
            <a:ext cx="7412792" cy="238082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sz="6000" kern="0" dirty="0" smtClean="0">
                <a:solidFill>
                  <a:srgbClr val="663300"/>
                </a:solidFill>
              </a:rPr>
              <a:t>Saxon-CE</a:t>
            </a:r>
          </a:p>
          <a:p>
            <a:pPr algn="ctr"/>
            <a:r>
              <a:rPr lang="en-GB" sz="6000" kern="0" dirty="0" smtClean="0">
                <a:solidFill>
                  <a:srgbClr val="663300"/>
                </a:solidFill>
              </a:rPr>
              <a:t>Demos</a:t>
            </a:r>
            <a:endParaRPr lang="en-GB" sz="6000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2"/>
          <p:cNvSpPr/>
          <p:nvPr/>
        </p:nvSpPr>
        <p:spPr>
          <a:xfrm>
            <a:off x="266760" y="6308640"/>
            <a:ext cx="571320" cy="38124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ctr">
              <a:buFont typeface="StarSymbol"/>
              <a:buChar char=""/>
            </a:pPr>
            <a:fld id="{61E14181-7181-4131-A171-E1C111D1B161}" type="slidenum">
              <a:rPr lang="en-GB" sz="1400"/>
              <a:t>6</a:t>
            </a:fld>
            <a:endParaRPr/>
          </a:p>
        </p:txBody>
      </p:sp>
      <p:sp>
        <p:nvSpPr>
          <p:cNvPr id="148" name="TextShape 3"/>
          <p:cNvSpPr txBox="1"/>
          <p:nvPr/>
        </p:nvSpPr>
        <p:spPr>
          <a:xfrm>
            <a:off x="360000" y="2520000"/>
            <a:ext cx="8676720" cy="428616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buFont typeface="Lucida Sans Unicode"/>
              <a:buChar char="•"/>
            </a:pPr>
            <a:r>
              <a:rPr lang="en-GB"/>
              <a:t>Documents stored on server in XML</a:t>
            </a:r>
            <a:endParaRPr/>
          </a:p>
          <a:p>
            <a:pPr lvl="1">
              <a:buFont typeface="Lucida Sans Unicode"/>
              <a:buChar char="–"/>
            </a:pPr>
            <a:r>
              <a:rPr lang="en-GB"/>
              <a:t>mainly, “abstract” XHTML 5.0</a:t>
            </a:r>
            <a:endParaRPr/>
          </a:p>
          <a:p>
            <a:pPr lvl="1">
              <a:buFont typeface="Lucida Sans Unicode"/>
              <a:buChar char="–"/>
            </a:pPr>
            <a:r>
              <a:rPr lang="en-GB"/>
              <a:t>custom XML formats for Javadoc and for function specs</a:t>
            </a:r>
            <a:endParaRPr/>
          </a:p>
          <a:p>
            <a:pPr>
              <a:buFont typeface="Lucida Sans Unicode"/>
              <a:buChar char="•"/>
            </a:pPr>
            <a:r>
              <a:rPr lang="en-GB"/>
              <a:t>No server-side component</a:t>
            </a:r>
            <a:endParaRPr/>
          </a:p>
          <a:p>
            <a:pPr>
              <a:buFont typeface="Lucida Sans Unicode"/>
              <a:buChar char="•"/>
            </a:pPr>
            <a:r>
              <a:rPr lang="en-GB"/>
              <a:t>Single-page application using hash-bang URIs</a:t>
            </a:r>
            <a:endParaRPr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357283" y="455477"/>
            <a:ext cx="8456400" cy="108468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sz="3600" kern="0" dirty="0" smtClean="0">
                <a:solidFill>
                  <a:srgbClr val="663300"/>
                </a:solidFill>
              </a:rPr>
              <a:t>Documentation Browser</a:t>
            </a:r>
            <a:endParaRPr lang="en-GB" sz="3600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2"/>
          <p:cNvSpPr txBox="1"/>
          <p:nvPr/>
        </p:nvSpPr>
        <p:spPr>
          <a:xfrm>
            <a:off x="266760" y="1385640"/>
            <a:ext cx="7105680" cy="4800960"/>
          </a:xfrm>
          <a:prstGeom prst="rect">
            <a:avLst/>
          </a:prstGeom>
        </p:spPr>
        <p:txBody>
          <a:bodyPr/>
          <a:lstStyle/>
          <a:p>
            <a:pPr>
              <a:buFont typeface="Lucida Sans Unicode"/>
              <a:buChar char="•"/>
            </a:pPr>
            <a:r>
              <a:rPr lang="en-GB">
                <a:ea typeface="Lucida Sans Unicode"/>
              </a:rPr>
              <a:t>Persistent and visible #! URIs</a:t>
            </a:r>
            <a:endParaRPr/>
          </a:p>
          <a:p>
            <a:pPr>
              <a:buFont typeface="Lucida Sans Unicode"/>
              <a:buChar char="•"/>
            </a:pPr>
            <a:r>
              <a:rPr lang="en-GB"/>
              <a:t>Intra-site linking</a:t>
            </a:r>
            <a:endParaRPr/>
          </a:p>
          <a:p>
            <a:pPr>
              <a:buFont typeface="Lucida Sans Unicode"/>
              <a:buChar char="•"/>
            </a:pPr>
            <a:r>
              <a:rPr lang="en-GB"/>
              <a:t>Table of Contents</a:t>
            </a:r>
            <a:endParaRPr/>
          </a:p>
          <a:p>
            <a:pPr>
              <a:buFont typeface="Lucida Sans Unicode"/>
              <a:buChar char="•"/>
            </a:pPr>
            <a:r>
              <a:rPr lang="en-GB"/>
              <a:t>Search</a:t>
            </a:r>
            <a:endParaRPr/>
          </a:p>
        </p:txBody>
      </p:sp>
      <p:sp>
        <p:nvSpPr>
          <p:cNvPr id="151" name="CustomShape 3"/>
          <p:cNvSpPr/>
          <p:nvPr/>
        </p:nvSpPr>
        <p:spPr>
          <a:xfrm>
            <a:off x="266760" y="6308640"/>
            <a:ext cx="571320" cy="38124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ctr">
              <a:buFont typeface="StarSymbol"/>
              <a:buChar char=""/>
            </a:pPr>
            <a:fld id="{81E1D111-91D1-4191-A1D1-41E13171F171}" type="slidenum">
              <a:rPr lang="en-GB" sz="1400"/>
              <a:t>7</a:t>
            </a:fld>
            <a:endParaRPr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67544" y="188640"/>
            <a:ext cx="8456400" cy="108468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sz="3600" kern="0" dirty="0" smtClean="0">
                <a:solidFill>
                  <a:srgbClr val="663300"/>
                </a:solidFill>
              </a:rPr>
              <a:t>User Interface Features</a:t>
            </a:r>
            <a:endParaRPr lang="en-GB" sz="3600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360000" y="-72000"/>
            <a:ext cx="8456400" cy="990720"/>
          </a:xfrm>
          <a:prstGeom prst="rect">
            <a:avLst/>
          </a:prstGeom>
        </p:spPr>
        <p:txBody>
          <a:bodyPr anchor="ctr"/>
          <a:lstStyle/>
          <a:p>
            <a:pPr algn="ctr"/>
            <a:endParaRPr dirty="0"/>
          </a:p>
        </p:txBody>
      </p:sp>
      <p:sp>
        <p:nvSpPr>
          <p:cNvPr id="153" name="CustomShape 2"/>
          <p:cNvSpPr/>
          <p:nvPr/>
        </p:nvSpPr>
        <p:spPr>
          <a:xfrm>
            <a:off x="266760" y="6308640"/>
            <a:ext cx="571320" cy="38124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ctr">
              <a:buFont typeface="StarSymbol"/>
              <a:buChar char=""/>
            </a:pPr>
            <a:fld id="{01E16181-41A1-41E1-B1C1-F1D1918111B1}" type="slidenum">
              <a:rPr lang="en-GB" sz="1400"/>
              <a:t>8</a:t>
            </a:fld>
            <a:endParaRPr/>
          </a:p>
        </p:txBody>
      </p:sp>
      <p:sp>
        <p:nvSpPr>
          <p:cNvPr id="154" name="Rectangle 3"/>
          <p:cNvSpPr/>
          <p:nvPr/>
        </p:nvSpPr>
        <p:spPr>
          <a:xfrm>
            <a:off x="0" y="720000"/>
            <a:ext cx="9144000" cy="6138000"/>
          </a:xfrm>
          <a:prstGeom prst="rect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</p:sp>
      <p:sp>
        <p:nvSpPr>
          <p:cNvPr id="155" name="TextShape 4"/>
          <p:cNvSpPr txBox="1"/>
          <p:nvPr/>
        </p:nvSpPr>
        <p:spPr>
          <a:xfrm>
            <a:off x="180000" y="738360"/>
            <a:ext cx="9531720" cy="70016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GB" sz="1600" dirty="0"/>
              <a:t> &lt;</a:t>
            </a:r>
            <a:r>
              <a:rPr lang="en-GB" sz="1600" dirty="0" err="1"/>
              <a:t>xsl:template</a:t>
            </a:r>
            <a:r>
              <a:rPr lang="en-GB" sz="1600" dirty="0"/>
              <a:t> match="</a:t>
            </a:r>
            <a:r>
              <a:rPr lang="en-GB" sz="1600" dirty="0" err="1"/>
              <a:t>th</a:t>
            </a:r>
            <a:r>
              <a:rPr lang="en-GB" sz="1600" dirty="0"/>
              <a:t>" mode="</a:t>
            </a:r>
            <a:r>
              <a:rPr lang="en-GB" sz="1600" dirty="0" err="1"/>
              <a:t>ixsl:onclick</a:t>
            </a:r>
            <a:r>
              <a:rPr lang="en-GB" sz="1600" dirty="0"/>
              <a:t>"&gt;</a:t>
            </a:r>
            <a:br>
              <a:rPr lang="en-GB" sz="1600" dirty="0"/>
            </a:br>
            <a:r>
              <a:rPr lang="en-GB" sz="1600" dirty="0"/>
              <a:t>        &lt;</a:t>
            </a:r>
            <a:r>
              <a:rPr lang="en-GB" sz="1600" dirty="0" err="1"/>
              <a:t>xsl:variable</a:t>
            </a:r>
            <a:r>
              <a:rPr lang="en-GB" sz="1600" dirty="0"/>
              <a:t> name="</a:t>
            </a:r>
            <a:r>
              <a:rPr lang="en-GB" sz="1600" dirty="0" err="1"/>
              <a:t>colNr</a:t>
            </a:r>
            <a:r>
              <a:rPr lang="en-GB" sz="1600" dirty="0"/>
              <a:t>" as="</a:t>
            </a:r>
            <a:r>
              <a:rPr lang="en-GB" sz="1600" dirty="0" err="1"/>
              <a:t>xs:integer</a:t>
            </a:r>
            <a:r>
              <a:rPr lang="en-GB" sz="1600" dirty="0"/>
              <a:t>" select="count(preceding-sibling::</a:t>
            </a:r>
            <a:r>
              <a:rPr lang="en-GB" sz="1600" dirty="0" err="1"/>
              <a:t>th</a:t>
            </a:r>
            <a:r>
              <a:rPr lang="en-GB" sz="1600" dirty="0"/>
              <a:t>)+1"/&gt;</a:t>
            </a:r>
            <a:br>
              <a:rPr lang="en-GB" sz="1600" dirty="0"/>
            </a:br>
            <a:r>
              <a:rPr lang="en-GB" sz="1600" dirty="0"/>
              <a:t>        &lt;</a:t>
            </a:r>
            <a:r>
              <a:rPr lang="en-GB" sz="1600" dirty="0" err="1"/>
              <a:t>xsl:variable</a:t>
            </a:r>
            <a:r>
              <a:rPr lang="en-GB" sz="1600" dirty="0"/>
              <a:t> name="</a:t>
            </a:r>
            <a:r>
              <a:rPr lang="en-GB" sz="1600" dirty="0" err="1"/>
              <a:t>dataType</a:t>
            </a:r>
            <a:r>
              <a:rPr lang="en-GB" sz="1600" dirty="0"/>
              <a:t>" select="if (@data-type='number') then 'number' else 'text'"</a:t>
            </a:r>
            <a:br>
              <a:rPr lang="en-GB" sz="1600" dirty="0"/>
            </a:br>
            <a:r>
              <a:rPr lang="en-GB" sz="1600" dirty="0"/>
              <a:t>            as="</a:t>
            </a:r>
            <a:r>
              <a:rPr lang="en-GB" sz="1600" dirty="0" err="1"/>
              <a:t>xs:string</a:t>
            </a:r>
            <a:r>
              <a:rPr lang="en-GB" sz="1600" dirty="0"/>
              <a:t>"/&gt;</a:t>
            </a:r>
            <a:br>
              <a:rPr lang="en-GB" sz="1600" dirty="0"/>
            </a:br>
            <a:r>
              <a:rPr lang="en-GB" sz="1600" dirty="0"/>
              <a:t>        &lt;</a:t>
            </a:r>
            <a:r>
              <a:rPr lang="en-GB" sz="1600" dirty="0" err="1"/>
              <a:t>xsl:variable</a:t>
            </a:r>
            <a:r>
              <a:rPr lang="en-GB" sz="1600" dirty="0"/>
              <a:t> name="ascending" select="not(../../@data-order=$</a:t>
            </a:r>
            <a:r>
              <a:rPr lang="en-GB" sz="1600" dirty="0" err="1"/>
              <a:t>colNr</a:t>
            </a:r>
            <a:r>
              <a:rPr lang="en-GB" sz="1600" dirty="0"/>
              <a:t>)" as="</a:t>
            </a:r>
            <a:r>
              <a:rPr lang="en-GB" sz="1600" dirty="0" err="1"/>
              <a:t>xs:boolean</a:t>
            </a:r>
            <a:r>
              <a:rPr lang="en-GB" sz="1600" dirty="0"/>
              <a:t>"/&gt;</a:t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        &lt;</a:t>
            </a:r>
            <a:r>
              <a:rPr lang="en-GB" sz="1600" dirty="0" err="1"/>
              <a:t>xsl:result-document</a:t>
            </a:r>
            <a:r>
              <a:rPr lang="en-GB" sz="1600" dirty="0"/>
              <a:t> </a:t>
            </a:r>
            <a:r>
              <a:rPr lang="en-GB" sz="1600" dirty="0" err="1"/>
              <a:t>href</a:t>
            </a:r>
            <a:r>
              <a:rPr lang="en-GB" sz="1600" dirty="0"/>
              <a:t>="?select=." method="</a:t>
            </a:r>
            <a:r>
              <a:rPr lang="en-GB" sz="1600" dirty="0" err="1"/>
              <a:t>ixsl:replace-content</a:t>
            </a:r>
            <a:r>
              <a:rPr lang="en-GB" sz="1600" dirty="0"/>
              <a:t>"&gt;</a:t>
            </a:r>
            <a:br>
              <a:rPr lang="en-GB" sz="1600" dirty="0"/>
            </a:br>
            <a:r>
              <a:rPr lang="en-GB" sz="1600" dirty="0"/>
              <a:t>            &lt;</a:t>
            </a:r>
            <a:r>
              <a:rPr lang="en-GB" sz="1600" dirty="0" err="1"/>
              <a:t>thead</a:t>
            </a:r>
            <a:r>
              <a:rPr lang="en-GB" sz="1600" dirty="0"/>
              <a:t> data-order="{if ($ascending) then $</a:t>
            </a:r>
            <a:r>
              <a:rPr lang="en-GB" sz="1600" dirty="0" err="1"/>
              <a:t>colNr</a:t>
            </a:r>
            <a:r>
              <a:rPr lang="en-GB" sz="1600" dirty="0"/>
              <a:t> else -$</a:t>
            </a:r>
            <a:r>
              <a:rPr lang="en-GB" sz="1600" dirty="0" err="1"/>
              <a:t>colNr</a:t>
            </a:r>
            <a:r>
              <a:rPr lang="en-GB" sz="1600" dirty="0"/>
              <a:t>}"&gt;</a:t>
            </a:r>
            <a:br>
              <a:rPr lang="en-GB" sz="1600" dirty="0"/>
            </a:br>
            <a:r>
              <a:rPr lang="en-GB" sz="1600" dirty="0"/>
              <a:t>                &lt;</a:t>
            </a:r>
            <a:r>
              <a:rPr lang="en-GB" sz="1600" dirty="0" err="1"/>
              <a:t>xsl:copy-of</a:t>
            </a:r>
            <a:r>
              <a:rPr lang="en-GB" sz="1600" dirty="0"/>
              <a:t> select="</a:t>
            </a:r>
            <a:r>
              <a:rPr lang="en-GB" sz="1600" dirty="0" err="1"/>
              <a:t>thead</a:t>
            </a:r>
            <a:r>
              <a:rPr lang="en-GB" sz="1600" dirty="0"/>
              <a:t>/</a:t>
            </a:r>
            <a:r>
              <a:rPr lang="en-GB" sz="1600" dirty="0" err="1"/>
              <a:t>tr</a:t>
            </a:r>
            <a:r>
              <a:rPr lang="en-GB" sz="1600" dirty="0"/>
              <a:t>"/&gt;</a:t>
            </a:r>
            <a:br>
              <a:rPr lang="en-GB" sz="1600" dirty="0"/>
            </a:br>
            <a:r>
              <a:rPr lang="en-GB" sz="1600" dirty="0"/>
              <a:t>            &lt;/</a:t>
            </a:r>
            <a:r>
              <a:rPr lang="en-GB" sz="1600" dirty="0" err="1"/>
              <a:t>thead</a:t>
            </a:r>
            <a:r>
              <a:rPr lang="en-GB" sz="1600" dirty="0"/>
              <a:t>&gt;</a:t>
            </a:r>
            <a:br>
              <a:rPr lang="en-GB" sz="1600" dirty="0"/>
            </a:br>
            <a:r>
              <a:rPr lang="en-GB" sz="1600" dirty="0"/>
              <a:t>            &lt;</a:t>
            </a:r>
            <a:r>
              <a:rPr lang="en-GB" sz="1600" dirty="0" err="1"/>
              <a:t>tbody</a:t>
            </a:r>
            <a:r>
              <a:rPr lang="en-GB" sz="1600" dirty="0"/>
              <a:t>&gt;</a:t>
            </a:r>
            <a:br>
              <a:rPr lang="en-GB" sz="1600" dirty="0"/>
            </a:br>
            <a:r>
              <a:rPr lang="en-GB" sz="1600" dirty="0"/>
              <a:t>                &lt;</a:t>
            </a:r>
            <a:r>
              <a:rPr lang="en-GB" sz="1600" dirty="0" err="1"/>
              <a:t>xsl:perform-sort</a:t>
            </a:r>
            <a:r>
              <a:rPr lang="en-GB" sz="1600" dirty="0"/>
              <a:t> select="</a:t>
            </a:r>
            <a:r>
              <a:rPr lang="en-GB" sz="1600" dirty="0" err="1"/>
              <a:t>tbody</a:t>
            </a:r>
            <a:r>
              <a:rPr lang="en-GB" sz="1600" dirty="0"/>
              <a:t>/</a:t>
            </a:r>
            <a:r>
              <a:rPr lang="en-GB" sz="1600" dirty="0" err="1"/>
              <a:t>tr</a:t>
            </a:r>
            <a:r>
              <a:rPr lang="en-GB" sz="1600" dirty="0"/>
              <a:t>"&gt;</a:t>
            </a:r>
            <a:br>
              <a:rPr lang="en-GB" sz="1600" dirty="0"/>
            </a:br>
            <a:r>
              <a:rPr lang="en-GB" sz="1600" dirty="0"/>
              <a:t>                    &lt;</a:t>
            </a:r>
            <a:r>
              <a:rPr lang="en-GB" sz="1600" dirty="0" err="1"/>
              <a:t>xsl:sort</a:t>
            </a:r>
            <a:r>
              <a:rPr lang="en-GB" sz="1600" dirty="0"/>
              <a:t> select="td[$</a:t>
            </a:r>
            <a:r>
              <a:rPr lang="en-GB" sz="1600" dirty="0" err="1"/>
              <a:t>colNr</a:t>
            </a:r>
            <a:r>
              <a:rPr lang="en-GB" sz="1600" dirty="0"/>
              <a:t>]" data-type="{$</a:t>
            </a:r>
            <a:r>
              <a:rPr lang="en-GB" sz="1600" dirty="0" err="1"/>
              <a:t>dataType</a:t>
            </a:r>
            <a:r>
              <a:rPr lang="en-GB" sz="1600" dirty="0"/>
              <a:t>}"</a:t>
            </a:r>
            <a:br>
              <a:rPr lang="en-GB" sz="1600" dirty="0"/>
            </a:br>
            <a:r>
              <a:rPr lang="en-GB" sz="1600" dirty="0"/>
              <a:t>                        order="{if ($ascending) then 'ascending' else 'descending'}"/&gt;</a:t>
            </a:r>
            <a:br>
              <a:rPr lang="en-GB" sz="1600" dirty="0"/>
            </a:br>
            <a:r>
              <a:rPr lang="en-GB" sz="1600" dirty="0"/>
              <a:t>                &lt;/</a:t>
            </a:r>
            <a:r>
              <a:rPr lang="en-GB" sz="1600" dirty="0" err="1"/>
              <a:t>xsl:perform-sort</a:t>
            </a:r>
            <a:r>
              <a:rPr lang="en-GB" sz="1600" dirty="0"/>
              <a:t>&gt;</a:t>
            </a:r>
            <a:br>
              <a:rPr lang="en-GB" sz="1600" dirty="0"/>
            </a:br>
            <a:r>
              <a:rPr lang="en-GB" sz="1600" dirty="0"/>
              <a:t>            &lt;/</a:t>
            </a:r>
            <a:r>
              <a:rPr lang="en-GB" sz="1600" dirty="0" err="1"/>
              <a:t>tbody</a:t>
            </a:r>
            <a:r>
              <a:rPr lang="en-GB" sz="1600" dirty="0"/>
              <a:t>&gt;</a:t>
            </a:r>
            <a:br>
              <a:rPr lang="en-GB" sz="1600" dirty="0"/>
            </a:br>
            <a:r>
              <a:rPr lang="en-GB" sz="1600" dirty="0"/>
              <a:t>        &lt;/</a:t>
            </a:r>
            <a:r>
              <a:rPr lang="en-GB" sz="1600" dirty="0" err="1"/>
              <a:t>xsl:result-document</a:t>
            </a:r>
            <a:r>
              <a:rPr lang="en-GB" sz="1600" dirty="0"/>
              <a:t>&gt;</a:t>
            </a:r>
            <a:br>
              <a:rPr lang="en-GB" sz="1600" dirty="0"/>
            </a:b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    &lt;/</a:t>
            </a:r>
            <a:r>
              <a:rPr lang="en-GB" sz="1600" dirty="0" err="1"/>
              <a:t>xsl:template</a:t>
            </a:r>
            <a:r>
              <a:rPr lang="en-GB" sz="1600" dirty="0"/>
              <a:t>&gt;</a:t>
            </a: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sz="3600" kern="0" dirty="0" smtClean="0">
                <a:solidFill>
                  <a:srgbClr val="663300"/>
                </a:solidFill>
              </a:rPr>
              <a:t>Booklist sorting</a:t>
            </a:r>
            <a:endParaRPr lang="en-GB" sz="3600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AutoShape 9"/>
          <p:cNvCxnSpPr>
            <a:cxnSpLocks noChangeShapeType="1"/>
            <a:stCxn id="14" idx="4"/>
            <a:endCxn id="15" idx="0"/>
          </p:cNvCxnSpPr>
          <p:nvPr/>
        </p:nvCxnSpPr>
        <p:spPr bwMode="auto">
          <a:xfrm flipH="1">
            <a:off x="5543802" y="3830769"/>
            <a:ext cx="1304658" cy="2866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" name="AutoShape 10"/>
          <p:cNvCxnSpPr>
            <a:cxnSpLocks noChangeShapeType="1"/>
            <a:stCxn id="7" idx="4"/>
            <a:endCxn id="12" idx="0"/>
          </p:cNvCxnSpPr>
          <p:nvPr/>
        </p:nvCxnSpPr>
        <p:spPr bwMode="auto">
          <a:xfrm flipH="1">
            <a:off x="3369264" y="2250649"/>
            <a:ext cx="1058292" cy="1537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4033502" y="1611962"/>
            <a:ext cx="788107" cy="638687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200" dirty="0"/>
          </a:p>
        </p:txBody>
      </p:sp>
      <p:cxnSp>
        <p:nvCxnSpPr>
          <p:cNvPr id="8" name="AutoShape 12"/>
          <p:cNvCxnSpPr>
            <a:cxnSpLocks noChangeShapeType="1"/>
            <a:stCxn id="7" idx="4"/>
            <a:endCxn id="13" idx="0"/>
          </p:cNvCxnSpPr>
          <p:nvPr/>
        </p:nvCxnSpPr>
        <p:spPr bwMode="auto">
          <a:xfrm>
            <a:off x="4427556" y="2250649"/>
            <a:ext cx="1243972" cy="1405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" name="AutoShape 21"/>
          <p:cNvCxnSpPr>
            <a:cxnSpLocks noChangeShapeType="1"/>
            <a:stCxn id="13" idx="4"/>
            <a:endCxn id="14" idx="0"/>
          </p:cNvCxnSpPr>
          <p:nvPr/>
        </p:nvCxnSpPr>
        <p:spPr bwMode="auto">
          <a:xfrm>
            <a:off x="5671528" y="3029927"/>
            <a:ext cx="1176933" cy="1621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" name="AutoShape 122"/>
          <p:cNvCxnSpPr>
            <a:cxnSpLocks noChangeShapeType="1"/>
            <a:stCxn id="16" idx="0"/>
            <a:endCxn id="13" idx="4"/>
          </p:cNvCxnSpPr>
          <p:nvPr/>
        </p:nvCxnSpPr>
        <p:spPr bwMode="auto">
          <a:xfrm flipV="1">
            <a:off x="4721928" y="3029927"/>
            <a:ext cx="949600" cy="1621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" name="AutoShape 9"/>
          <p:cNvCxnSpPr>
            <a:cxnSpLocks noChangeShapeType="1"/>
            <a:stCxn id="14" idx="4"/>
            <a:endCxn id="18" idx="0"/>
          </p:cNvCxnSpPr>
          <p:nvPr/>
        </p:nvCxnSpPr>
        <p:spPr bwMode="auto">
          <a:xfrm>
            <a:off x="6848460" y="3830769"/>
            <a:ext cx="984040" cy="2866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2975210" y="2404381"/>
            <a:ext cx="788107" cy="638687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200" dirty="0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5277474" y="2391240"/>
            <a:ext cx="788107" cy="638687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200" dirty="0"/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6454407" y="3192082"/>
            <a:ext cx="788107" cy="638687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&lt;a …</a:t>
            </a:r>
            <a:endParaRPr lang="en-GB" sz="1200" dirty="0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5149749" y="4117369"/>
            <a:ext cx="788107" cy="638687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200" dirty="0"/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>
            <a:off x="4327874" y="3192082"/>
            <a:ext cx="788107" cy="638687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200" dirty="0"/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>
            <a:off x="7438446" y="4117369"/>
            <a:ext cx="788107" cy="638687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2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828087" y="1650181"/>
            <a:ext cx="1250348" cy="1092699"/>
            <a:chOff x="2439902" y="5142788"/>
            <a:chExt cx="1783582" cy="1568299"/>
          </a:xfrm>
        </p:grpSpPr>
        <p:sp>
          <p:nvSpPr>
            <p:cNvPr id="27" name="AutoShape 11"/>
            <p:cNvSpPr>
              <a:spLocks noChangeArrowheads="1"/>
            </p:cNvSpPr>
            <p:nvPr/>
          </p:nvSpPr>
          <p:spPr bwMode="auto">
            <a:xfrm>
              <a:off x="3400126" y="5142788"/>
              <a:ext cx="788107" cy="638687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700" dirty="0" smtClean="0"/>
                <a:t>&lt;div id=“x”&gt;</a:t>
              </a:r>
              <a:endParaRPr lang="en-GB" sz="700" dirty="0"/>
            </a:p>
          </p:txBody>
        </p:sp>
        <p:sp>
          <p:nvSpPr>
            <p:cNvPr id="28" name="AutoShape 11"/>
            <p:cNvSpPr>
              <a:spLocks noChangeArrowheads="1"/>
            </p:cNvSpPr>
            <p:nvPr/>
          </p:nvSpPr>
          <p:spPr bwMode="auto">
            <a:xfrm>
              <a:off x="2439902" y="6015808"/>
              <a:ext cx="788107" cy="638687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700" dirty="0"/>
            </a:p>
          </p:txBody>
        </p:sp>
        <p:sp>
          <p:nvSpPr>
            <p:cNvPr id="29" name="AutoShape 11"/>
            <p:cNvSpPr>
              <a:spLocks noChangeArrowheads="1"/>
            </p:cNvSpPr>
            <p:nvPr/>
          </p:nvSpPr>
          <p:spPr bwMode="auto">
            <a:xfrm>
              <a:off x="3435378" y="6072400"/>
              <a:ext cx="788106" cy="638687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700" dirty="0" smtClean="0"/>
            </a:p>
          </p:txBody>
        </p:sp>
        <p:cxnSp>
          <p:nvCxnSpPr>
            <p:cNvPr id="30" name="AutoShape 9"/>
            <p:cNvCxnSpPr>
              <a:cxnSpLocks noChangeShapeType="1"/>
              <a:stCxn id="28" idx="0"/>
            </p:cNvCxnSpPr>
            <p:nvPr/>
          </p:nvCxnSpPr>
          <p:spPr bwMode="auto">
            <a:xfrm flipV="1">
              <a:off x="2833956" y="5798370"/>
              <a:ext cx="960224" cy="2174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1" name="AutoShape 9"/>
            <p:cNvCxnSpPr>
              <a:cxnSpLocks noChangeShapeType="1"/>
              <a:stCxn id="29" idx="0"/>
              <a:endCxn id="27" idx="4"/>
            </p:cNvCxnSpPr>
            <p:nvPr/>
          </p:nvCxnSpPr>
          <p:spPr bwMode="auto">
            <a:xfrm flipH="1" flipV="1">
              <a:off x="3794180" y="5781475"/>
              <a:ext cx="35252" cy="2909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26" name="Oval 25"/>
          <p:cNvSpPr/>
          <p:nvPr/>
        </p:nvSpPr>
        <p:spPr bwMode="auto">
          <a:xfrm>
            <a:off x="1501235" y="1611962"/>
            <a:ext cx="577200" cy="526178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lgDashDot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32" name="AutoShape 10"/>
          <p:cNvCxnSpPr>
            <a:cxnSpLocks noChangeShapeType="1"/>
            <a:endCxn id="27" idx="0"/>
          </p:cNvCxnSpPr>
          <p:nvPr/>
        </p:nvCxnSpPr>
        <p:spPr bwMode="auto">
          <a:xfrm flipH="1">
            <a:off x="1777479" y="1498856"/>
            <a:ext cx="1321600" cy="15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3" name="AutoShape 10"/>
          <p:cNvCxnSpPr>
            <a:cxnSpLocks noChangeShapeType="1"/>
            <a:endCxn id="7" idx="0"/>
          </p:cNvCxnSpPr>
          <p:nvPr/>
        </p:nvCxnSpPr>
        <p:spPr bwMode="auto">
          <a:xfrm>
            <a:off x="3099078" y="1498856"/>
            <a:ext cx="1328478" cy="1131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7" name="AutoShape 11"/>
          <p:cNvSpPr>
            <a:spLocks noChangeArrowheads="1"/>
          </p:cNvSpPr>
          <p:nvPr/>
        </p:nvSpPr>
        <p:spPr bwMode="auto">
          <a:xfrm>
            <a:off x="2705024" y="860169"/>
            <a:ext cx="788107" cy="638687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doc</a:t>
            </a:r>
            <a:endParaRPr lang="en-GB" sz="1200" dirty="0"/>
          </a:p>
        </p:txBody>
      </p:sp>
      <p:sp>
        <p:nvSpPr>
          <p:cNvPr id="38" name="Title 4"/>
          <p:cNvSpPr txBox="1">
            <a:spLocks/>
          </p:cNvSpPr>
          <p:nvPr/>
        </p:nvSpPr>
        <p:spPr>
          <a:xfrm>
            <a:off x="281160" y="141840"/>
            <a:ext cx="8456400" cy="108468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sz="3600" kern="0" dirty="0" smtClean="0">
                <a:solidFill>
                  <a:srgbClr val="663300"/>
                </a:solidFill>
              </a:rPr>
              <a:t>Saxon-CE: HTML DOM Tree</a:t>
            </a:r>
            <a:endParaRPr lang="en-GB" sz="3600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281160" y="3605176"/>
            <a:ext cx="2929007" cy="1046219"/>
            <a:chOff x="281160" y="3605176"/>
            <a:chExt cx="2929007" cy="1046219"/>
          </a:xfrm>
        </p:grpSpPr>
        <p:sp>
          <p:nvSpPr>
            <p:cNvPr id="43" name="TextBox 42"/>
            <p:cNvSpPr txBox="1"/>
            <p:nvPr/>
          </p:nvSpPr>
          <p:spPr>
            <a:xfrm>
              <a:off x="281160" y="3605176"/>
              <a:ext cx="2929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u="sng" dirty="0" smtClean="0">
                  <a:solidFill>
                    <a:srgbClr val="FF0000"/>
                  </a:solidFill>
                </a:rPr>
                <a:t>Multiple result-document</a:t>
              </a:r>
              <a:endParaRPr lang="en-GB" b="1" u="sng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95536" y="4005064"/>
              <a:ext cx="21602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GB" dirty="0" smtClean="0"/>
                <a:t>Append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GB" dirty="0" smtClean="0"/>
                <a:t>Replace-content</a:t>
              </a:r>
              <a:endParaRPr lang="en-GB" dirty="0"/>
            </a:p>
          </p:txBody>
        </p:sp>
      </p:grpSp>
      <p:sp>
        <p:nvSpPr>
          <p:cNvPr id="53" name="Freeform 52"/>
          <p:cNvSpPr/>
          <p:nvPr/>
        </p:nvSpPr>
        <p:spPr>
          <a:xfrm>
            <a:off x="1787611" y="2077155"/>
            <a:ext cx="768165" cy="237677"/>
          </a:xfrm>
          <a:custGeom>
            <a:avLst/>
            <a:gdLst>
              <a:gd name="connsiteX0" fmla="*/ 0 w 972065"/>
              <a:gd name="connsiteY0" fmla="*/ 15256 h 237677"/>
              <a:gd name="connsiteX1" fmla="*/ 675503 w 972065"/>
              <a:gd name="connsiteY1" fmla="*/ 23494 h 237677"/>
              <a:gd name="connsiteX2" fmla="*/ 972065 w 972065"/>
              <a:gd name="connsiteY2" fmla="*/ 237677 h 237677"/>
              <a:gd name="connsiteX3" fmla="*/ 972065 w 972065"/>
              <a:gd name="connsiteY3" fmla="*/ 237677 h 23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2065" h="237677">
                <a:moveTo>
                  <a:pt x="0" y="15256"/>
                </a:moveTo>
                <a:cubicBezTo>
                  <a:pt x="256746" y="840"/>
                  <a:pt x="513492" y="-13576"/>
                  <a:pt x="675503" y="23494"/>
                </a:cubicBezTo>
                <a:cubicBezTo>
                  <a:pt x="837514" y="60564"/>
                  <a:pt x="972065" y="237677"/>
                  <a:pt x="972065" y="237677"/>
                </a:cubicBezTo>
                <a:lnTo>
                  <a:pt x="972065" y="237677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AutoShape 11"/>
          <p:cNvSpPr>
            <a:spLocks noChangeArrowheads="1"/>
          </p:cNvSpPr>
          <p:nvPr/>
        </p:nvSpPr>
        <p:spPr bwMode="auto">
          <a:xfrm>
            <a:off x="2277689" y="2336285"/>
            <a:ext cx="510254" cy="413513"/>
          </a:xfrm>
          <a:prstGeom prst="flowChartConnector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200" dirty="0"/>
          </a:p>
        </p:txBody>
      </p:sp>
      <p:sp>
        <p:nvSpPr>
          <p:cNvPr id="56" name="AutoShape 11"/>
          <p:cNvSpPr>
            <a:spLocks noChangeArrowheads="1"/>
          </p:cNvSpPr>
          <p:nvPr/>
        </p:nvSpPr>
        <p:spPr bwMode="auto">
          <a:xfrm>
            <a:off x="6454406" y="3192082"/>
            <a:ext cx="788107" cy="638687"/>
          </a:xfrm>
          <a:prstGeom prst="flowChartConnector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7302400" y="2173842"/>
            <a:ext cx="1445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err="1" smtClean="0"/>
              <a:t>onclick</a:t>
            </a:r>
            <a:endParaRPr lang="en-GB" b="1" u="sng" dirty="0"/>
          </a:p>
        </p:txBody>
      </p:sp>
      <p:cxnSp>
        <p:nvCxnSpPr>
          <p:cNvPr id="59" name="Curved Connector 58"/>
          <p:cNvCxnSpPr>
            <a:stCxn id="57" idx="1"/>
            <a:endCxn id="14" idx="7"/>
          </p:cNvCxnSpPr>
          <p:nvPr/>
        </p:nvCxnSpPr>
        <p:spPr>
          <a:xfrm rot="10800000" flipV="1">
            <a:off x="7127098" y="2358508"/>
            <a:ext cx="175302" cy="927108"/>
          </a:xfrm>
          <a:prstGeom prst="curved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28087" y="5517232"/>
            <a:ext cx="4175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Events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Call-back to JavaScript functions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01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3" grpId="0" animBg="1"/>
      <p:bldP spid="54" grpId="0" animBg="1"/>
      <p:bldP spid="56" grpId="0" animBg="1"/>
      <p:bldP spid="57" grpId="0"/>
      <p:bldP spid="6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376</Words>
  <Application>Microsoft Office PowerPoint</Application>
  <PresentationFormat>On-screen Show (4:3)</PresentationFormat>
  <Paragraphs>109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Office Theme</vt:lpstr>
      <vt:lpstr>PowerPoint Presentation</vt:lpstr>
      <vt:lpstr>PowerPoint Presentation</vt:lpstr>
      <vt:lpstr>PowerPoint Presentation</vt:lpstr>
      <vt:lpstr>Moving XSLT 2.0 to the browser        + Web 2.0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ond1</dc:creator>
  <cp:lastModifiedBy>ond1</cp:lastModifiedBy>
  <cp:revision>20</cp:revision>
  <dcterms:modified xsi:type="dcterms:W3CDTF">2013-06-15T10:50:24Z</dcterms:modified>
</cp:coreProperties>
</file>